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62"/>
  </p:notesMasterIdLst>
  <p:handoutMasterIdLst>
    <p:handoutMasterId r:id="rId63"/>
  </p:handoutMasterIdLst>
  <p:sldIdLst>
    <p:sldId id="4213" r:id="rId3"/>
    <p:sldId id="1810" r:id="rId4"/>
    <p:sldId id="1448943334" r:id="rId5"/>
    <p:sldId id="1448943335" r:id="rId6"/>
    <p:sldId id="1448943336" r:id="rId7"/>
    <p:sldId id="1448943330" r:id="rId8"/>
    <p:sldId id="1448943343" r:id="rId9"/>
    <p:sldId id="1448943332" r:id="rId10"/>
    <p:sldId id="1448943346" r:id="rId11"/>
    <p:sldId id="1448943333" r:id="rId12"/>
    <p:sldId id="1448943337" r:id="rId13"/>
    <p:sldId id="267" r:id="rId14"/>
    <p:sldId id="1852" r:id="rId15"/>
    <p:sldId id="264" r:id="rId16"/>
    <p:sldId id="1864" r:id="rId17"/>
    <p:sldId id="1841" r:id="rId18"/>
    <p:sldId id="1860" r:id="rId19"/>
    <p:sldId id="265" r:id="rId20"/>
    <p:sldId id="1448943347" r:id="rId21"/>
    <p:sldId id="269" r:id="rId22"/>
    <p:sldId id="270" r:id="rId23"/>
    <p:sldId id="271" r:id="rId24"/>
    <p:sldId id="272" r:id="rId25"/>
    <p:sldId id="274" r:id="rId26"/>
    <p:sldId id="275" r:id="rId27"/>
    <p:sldId id="276" r:id="rId28"/>
    <p:sldId id="277" r:id="rId29"/>
    <p:sldId id="1448943345" r:id="rId30"/>
    <p:sldId id="1842" r:id="rId31"/>
    <p:sldId id="268" r:id="rId32"/>
    <p:sldId id="1448943342" r:id="rId33"/>
    <p:sldId id="1839" r:id="rId34"/>
    <p:sldId id="1853" r:id="rId35"/>
    <p:sldId id="1854" r:id="rId36"/>
    <p:sldId id="1855" r:id="rId37"/>
    <p:sldId id="1857" r:id="rId38"/>
    <p:sldId id="278" r:id="rId39"/>
    <p:sldId id="279" r:id="rId40"/>
    <p:sldId id="259" r:id="rId41"/>
    <p:sldId id="261" r:id="rId42"/>
    <p:sldId id="262" r:id="rId43"/>
    <p:sldId id="1856" r:id="rId44"/>
    <p:sldId id="266" r:id="rId45"/>
    <p:sldId id="1448943344" r:id="rId46"/>
    <p:sldId id="1847" r:id="rId47"/>
    <p:sldId id="1824" r:id="rId48"/>
    <p:sldId id="1843" r:id="rId49"/>
    <p:sldId id="1825" r:id="rId50"/>
    <p:sldId id="1827" r:id="rId51"/>
    <p:sldId id="1829" r:id="rId52"/>
    <p:sldId id="1828" r:id="rId53"/>
    <p:sldId id="1830" r:id="rId54"/>
    <p:sldId id="1844" r:id="rId55"/>
    <p:sldId id="1845" r:id="rId56"/>
    <p:sldId id="1846" r:id="rId57"/>
    <p:sldId id="1819" r:id="rId58"/>
    <p:sldId id="1818" r:id="rId59"/>
    <p:sldId id="1448943340" r:id="rId60"/>
    <p:sldId id="1865" r:id="rId61"/>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137F"/>
    <a:srgbClr val="009900"/>
    <a:srgbClr val="DE001B"/>
    <a:srgbClr val="2AA02B"/>
    <a:srgbClr val="2077B4"/>
    <a:srgbClr val="D62627"/>
    <a:srgbClr val="FF7F0F"/>
    <a:srgbClr val="EC8D00"/>
    <a:srgbClr val="00A74D"/>
    <a:srgbClr val="00A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112" autoAdjust="0"/>
    <p:restoredTop sz="96115" autoAdjust="0"/>
  </p:normalViewPr>
  <p:slideViewPr>
    <p:cSldViewPr snapToGrid="0">
      <p:cViewPr varScale="1">
        <p:scale>
          <a:sx n="100" d="100"/>
          <a:sy n="100" d="100"/>
        </p:scale>
        <p:origin x="192" y="616"/>
      </p:cViewPr>
      <p:guideLst>
        <p:guide orient="horz" pos="2184"/>
        <p:guide pos="3840"/>
      </p:guideLst>
    </p:cSldViewPr>
  </p:slideViewPr>
  <p:outlineViewPr>
    <p:cViewPr>
      <p:scale>
        <a:sx n="33" d="100"/>
        <a:sy n="33" d="100"/>
      </p:scale>
      <p:origin x="0" y="936"/>
    </p:cViewPr>
  </p:outlineViewPr>
  <p:notesTextViewPr>
    <p:cViewPr>
      <p:scale>
        <a:sx n="100" d="100"/>
        <a:sy n="100" d="100"/>
      </p:scale>
      <p:origin x="0" y="0"/>
    </p:cViewPr>
  </p:notesTextViewPr>
  <p:sorterViewPr>
    <p:cViewPr>
      <p:scale>
        <a:sx n="66" d="100"/>
        <a:sy n="66" d="100"/>
      </p:scale>
      <p:origin x="0" y="15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atin typeface="Arial" panose="020B0604020202020204" pitchFamily="34" charset="0"/>
                <a:ea typeface="+mn-ea"/>
                <a:cs typeface="Arial" panose="020B0604020202020204" pitchFamily="34" charset="0"/>
              </a:defRPr>
            </a:lvl1pPr>
          </a:lstStyle>
          <a:p>
            <a:pPr>
              <a:defRPr/>
            </a:pPr>
            <a:fld id="{969A03CA-6E07-C544-8461-B55E95964C08}" type="datetimeFigureOut">
              <a:rPr lang="en-US"/>
              <a:pPr>
                <a:defRPr/>
              </a:pPr>
              <a:t>9/9/24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mn-ea"/>
                <a:cs typeface="Arial" panose="020B0604020202020204" pitchFamily="34" charset="0"/>
              </a:defRPr>
            </a:lvl1pPr>
          </a:lstStyle>
          <a:p>
            <a:pPr>
              <a:defRPr/>
            </a:pPr>
            <a:fld id="{1D14988D-FDC1-1944-8A7A-8CB1823CFD0E}" type="slidenum">
              <a:rPr lang="en-US" altLang="en-US"/>
              <a:pPr>
                <a:defRPr/>
              </a:pPr>
              <a:t>‹#›</a:t>
            </a:fld>
            <a:endParaRPr lang="en-US" altLang="en-US"/>
          </a:p>
        </p:txBody>
      </p:sp>
    </p:spTree>
    <p:extLst>
      <p:ext uri="{BB962C8B-B14F-4D97-AF65-F5344CB8AC3E}">
        <p14:creationId xmlns:p14="http://schemas.microsoft.com/office/powerpoint/2010/main" val="2390638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446" tIns="46223" rIns="92446" bIns="46223" rtlCol="0"/>
          <a:lstStyle>
            <a:lvl1pPr algn="l" eaLnBrk="1" hangingPunct="1">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446" tIns="46223" rIns="92446" bIns="46223" rtlCol="0"/>
          <a:lstStyle>
            <a:lvl1pPr algn="r" eaLnBrk="1" hangingPunct="1">
              <a:defRPr sz="1200">
                <a:latin typeface="Arial" pitchFamily="34" charset="0"/>
                <a:ea typeface="+mn-ea"/>
                <a:cs typeface="Arial" pitchFamily="34" charset="0"/>
              </a:defRPr>
            </a:lvl1pPr>
          </a:lstStyle>
          <a:p>
            <a:pPr>
              <a:defRPr/>
            </a:pPr>
            <a:fld id="{76A04F7E-160E-EA43-B82D-06EBE5E639F0}" type="datetimeFigureOut">
              <a:rPr lang="en-US"/>
              <a:pPr>
                <a:defRPr/>
              </a:pPr>
              <a:t>9/9/24</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2446" tIns="46223" rIns="92446" bIns="46223" rtlCol="0" anchor="ctr"/>
          <a:lstStyle/>
          <a:p>
            <a:pPr lvl="0"/>
            <a:endParaRPr lang="en-US" noProof="0"/>
          </a:p>
        </p:txBody>
      </p:sp>
      <p:sp>
        <p:nvSpPr>
          <p:cNvPr id="5" name="Notes Placeholder 4"/>
          <p:cNvSpPr>
            <a:spLocks noGrp="1"/>
          </p:cNvSpPr>
          <p:nvPr>
            <p:ph type="body" sz="quarter" idx="3"/>
          </p:nvPr>
        </p:nvSpPr>
        <p:spPr>
          <a:xfrm>
            <a:off x="701675" y="4416425"/>
            <a:ext cx="5608638" cy="4183063"/>
          </a:xfrm>
          <a:prstGeom prst="rect">
            <a:avLst/>
          </a:prstGeom>
        </p:spPr>
        <p:txBody>
          <a:bodyPr vert="horz" lIns="92446" tIns="46223" rIns="92446" bIns="462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2446" tIns="46223" rIns="92446" bIns="46223" rtlCol="0" anchor="b"/>
          <a:lstStyle>
            <a:lvl1pPr algn="l" eaLnBrk="1" hangingPunct="1">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2446" tIns="46223" rIns="92446" bIns="46223" numCol="1" anchor="b" anchorCtr="0" compatLnSpc="1">
            <a:prstTxWarp prst="textNoShape">
              <a:avLst/>
            </a:prstTxWarp>
          </a:bodyPr>
          <a:lstStyle>
            <a:lvl1pPr algn="r" eaLnBrk="1" hangingPunct="1">
              <a:defRPr sz="1200">
                <a:latin typeface="Arial" panose="020B0604020202020204" pitchFamily="34" charset="0"/>
                <a:ea typeface="+mn-ea"/>
                <a:cs typeface="Arial" panose="020B0604020202020204" pitchFamily="34" charset="0"/>
              </a:defRPr>
            </a:lvl1pPr>
          </a:lstStyle>
          <a:p>
            <a:pPr>
              <a:defRPr/>
            </a:pPr>
            <a:fld id="{9F8CD21D-46FA-204E-9DED-B89BC2F8B167}" type="slidenum">
              <a:rPr lang="en-US" altLang="en-US"/>
              <a:pPr>
                <a:defRPr/>
              </a:pPr>
              <a:t>‹#›</a:t>
            </a:fld>
            <a:endParaRPr lang="en-US" altLang="en-US"/>
          </a:p>
        </p:txBody>
      </p:sp>
    </p:spTree>
    <p:extLst>
      <p:ext uri="{BB962C8B-B14F-4D97-AF65-F5344CB8AC3E}">
        <p14:creationId xmlns:p14="http://schemas.microsoft.com/office/powerpoint/2010/main" val="3936427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a:t>
            </a:fld>
            <a:endParaRPr lang="en-US"/>
          </a:p>
        </p:txBody>
      </p:sp>
    </p:spTree>
    <p:extLst>
      <p:ext uri="{BB962C8B-B14F-4D97-AF65-F5344CB8AC3E}">
        <p14:creationId xmlns:p14="http://schemas.microsoft.com/office/powerpoint/2010/main" val="5006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f04a2e8b6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28" name="Google Shape;128;g10f04a2e8b6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To overcome this, we first jointly reduce the dimensionality of both datasets using </a:t>
            </a:r>
            <a:r>
              <a:rPr lang="en-US" dirty="0" err="1"/>
              <a:t>diagonalized</a:t>
            </a:r>
            <a:r>
              <a:rPr lang="en-US" dirty="0"/>
              <a:t> canonical correlation analysis (CCA), then apply L2-normalization to the canonical correlation</a:t>
            </a:r>
            <a:r>
              <a:rPr lang="en-US" baseline="0" dirty="0"/>
              <a:t> </a:t>
            </a:r>
            <a:r>
              <a:rPr lang="en-US" dirty="0"/>
              <a:t>vectors (Figure </a:t>
            </a:r>
            <a:r>
              <a:rPr lang="en-US" dirty="0">
                <a:solidFill>
                  <a:srgbClr val="0433FF"/>
                </a:solidFill>
              </a:rPr>
              <a:t>1</a:t>
            </a:r>
            <a:r>
              <a:rPr lang="en-US" dirty="0"/>
              <a:t>A,B). We next search for MNNs in this shared low-dimensional representation. </a:t>
            </a:r>
          </a:p>
          <a:p>
            <a:endParaRPr lang="en-US" dirty="0"/>
          </a:p>
          <a:p>
            <a:r>
              <a:rPr lang="en-US" sz="1200" kern="1200" dirty="0">
                <a:solidFill>
                  <a:schemeClr val="tx1"/>
                </a:solidFill>
                <a:effectLst/>
                <a:latin typeface="+mn-lt"/>
                <a:ea typeface="+mn-ea"/>
                <a:cs typeface="+mn-cs"/>
              </a:rPr>
              <a:t>each anchor pair was assigned a score based on the shared overlap</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mutual neighborhoods for the two cells in a pair (Figure 1 D; Methods). High-scoring correspondences therefore reflect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cases where many similar cells in one dataset are predicted to correspond to the same group of similar cells in a second</a:t>
            </a:r>
          </a:p>
          <a:p>
            <a:r>
              <a:rPr lang="en-US" sz="1200" kern="1200" dirty="0">
                <a:solidFill>
                  <a:schemeClr val="tx1"/>
                </a:solidFill>
                <a:effectLst/>
                <a:latin typeface="+mn-lt"/>
                <a:ea typeface="+mn-ea"/>
                <a:cs typeface="+mn-cs"/>
              </a:rPr>
              <a:t>dataset, reflecting increased robustness in the association between the anchor cells.</a:t>
            </a:r>
          </a:p>
          <a:p>
            <a:endParaRPr lang="en-US" dirty="0"/>
          </a:p>
          <a:p>
            <a:r>
              <a:rPr lang="en-US" sz="1200" kern="1200" dirty="0">
                <a:solidFill>
                  <a:schemeClr val="tx1"/>
                </a:solidFill>
                <a:effectLst/>
                <a:latin typeface="+mn-lt"/>
                <a:ea typeface="+mn-ea"/>
                <a:cs typeface="+mn-cs"/>
              </a:rPr>
              <a:t>Therefore, for each cell in the query dataset, we aim to apply a transformation (correction vector) that represents a weighted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average across multiple batch vectors. These weights are determined by two components: a cell similarity score, computed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individually for each cell in the dataset, and the anchor score, computed once for each anchor. The cell similarity score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defined by the distance between each query cell and its k nearest anchors in principal component space (Methods), prioritizing</a:t>
            </a:r>
          </a:p>
          <a:p>
            <a:r>
              <a:rPr lang="en-US" sz="1200" kern="1200" dirty="0">
                <a:solidFill>
                  <a:schemeClr val="tx1"/>
                </a:solidFill>
                <a:effectLst/>
                <a:latin typeface="+mn-lt"/>
                <a:ea typeface="+mn-ea"/>
                <a:cs typeface="+mn-cs"/>
              </a:rPr>
              <a:t>anchors representing a similar biological state.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16</a:t>
            </a:fld>
            <a:endParaRPr lang="en-US" altLang="en-US"/>
          </a:p>
        </p:txBody>
      </p:sp>
    </p:spTree>
    <p:extLst>
      <p:ext uri="{BB962C8B-B14F-4D97-AF65-F5344CB8AC3E}">
        <p14:creationId xmlns:p14="http://schemas.microsoft.com/office/powerpoint/2010/main" val="3046401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f04a2e8b6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37" name="Google Shape;137;g10f04a2e8b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f30437e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f30437e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30437e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30437e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f30437e8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f30437e8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f30437e8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f30437e8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f30437e8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f30437e8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f30437e8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f30437e8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30437e8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30437e8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27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f30437e8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f30437e8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f30437e8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f30437e8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48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we treat the data sets as multiple</a:t>
            </a:r>
            <a:r>
              <a:rPr lang="en-US" baseline="0" dirty="0"/>
              <a:t> </a:t>
            </a:r>
            <a:r>
              <a:rPr lang="en-US" dirty="0"/>
              <a:t>measurements of a gene–gene covariance structure, and search for patterns that are common to the data sets.”</a:t>
            </a:r>
          </a:p>
          <a:p>
            <a:r>
              <a:rPr lang="en-US"/>
              <a:t>Wikipedia</a:t>
            </a:r>
            <a:r>
              <a:rPr lang="en-US" dirty="0"/>
              <a:t>: “dynamic time warping (DTW) is one of the algorithms for measuring similarity between two temporal sequences”</a:t>
            </a:r>
          </a:p>
        </p:txBody>
      </p:sp>
      <p:sp>
        <p:nvSpPr>
          <p:cNvPr id="4" name="Slide Number Placeholder 3"/>
          <p:cNvSpPr>
            <a:spLocks noGrp="1"/>
          </p:cNvSpPr>
          <p:nvPr>
            <p:ph type="sldNum" sz="quarter" idx="10"/>
          </p:nvPr>
        </p:nvSpPr>
        <p:spPr/>
        <p:txBody>
          <a:bodyPr/>
          <a:lstStyle/>
          <a:p>
            <a:fld id="{F818B1B5-C28F-F642-813D-B6EC371129A9}" type="slidenum">
              <a:rPr lang="en-US" smtClean="0"/>
              <a:t>33</a:t>
            </a:fld>
            <a:endParaRPr lang="en-US"/>
          </a:p>
        </p:txBody>
      </p:sp>
    </p:spTree>
    <p:extLst>
      <p:ext uri="{BB962C8B-B14F-4D97-AF65-F5344CB8AC3E}">
        <p14:creationId xmlns:p14="http://schemas.microsoft.com/office/powerpoint/2010/main" val="152759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Where could this go wrong? Are there cases where</a:t>
            </a:r>
            <a:r>
              <a:rPr lang="en-US" baseline="0" dirty="0"/>
              <a:t> cells from batches could be labeled as mutually nearest neighbors but that would be a bad correction to make? One such example could be cells in different states: for example cytotoxic T cells and naïve T cells. MNN correction might lose information about cell states.</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35</a:t>
            </a:fld>
            <a:endParaRPr lang="en-US" altLang="en-US"/>
          </a:p>
        </p:txBody>
      </p:sp>
    </p:spTree>
    <p:extLst>
      <p:ext uri="{BB962C8B-B14F-4D97-AF65-F5344CB8AC3E}">
        <p14:creationId xmlns:p14="http://schemas.microsoft.com/office/powerpoint/2010/main" val="2030101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f30437e8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f30437e83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493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f30437e8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f30437e8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142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f04a2e8b6_0_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89" name="Google Shape;89;g10f04a2e8b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063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f04a2e8b6_0_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05" name="Google Shape;105;g10f04a2e8b6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1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f04a2e8b6_0_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12" name="Google Shape;112;g10f04a2e8b6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511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f04a2e8b6_0_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44" name="Google Shape;144;g10f04a2e8b6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88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81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f04a2e8b6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37" name="Google Shape;137;g10f04a2e8b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182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45</a:t>
            </a:fld>
            <a:endParaRPr lang="en-US" altLang="en-US"/>
          </a:p>
        </p:txBody>
      </p:sp>
    </p:spTree>
    <p:extLst>
      <p:ext uri="{BB962C8B-B14F-4D97-AF65-F5344CB8AC3E}">
        <p14:creationId xmlns:p14="http://schemas.microsoft.com/office/powerpoint/2010/main" val="1298504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latin typeface="Calibri" charset="0"/>
              </a:rPr>
              <a:t>Identifying shared and dataset-specific factors through integrative non-negative matrix factorization (</a:t>
            </a:r>
            <a:r>
              <a:rPr lang="en-US" dirty="0" err="1">
                <a:latin typeface="Calibri" charset="0"/>
              </a:rPr>
              <a:t>iNMF</a:t>
            </a:r>
            <a:r>
              <a:rPr lang="en-US" dirty="0">
                <a:latin typeface="Calibri" charset="0"/>
              </a:rPr>
              <a:t>). </a:t>
            </a:r>
            <a:endParaRPr lang="en-US" dirty="0">
              <a:effectLst/>
              <a:latin typeface="Calibri" charset="0"/>
            </a:endParaRPr>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46</a:t>
            </a:fld>
            <a:endParaRPr lang="en-US" altLang="en-US"/>
          </a:p>
        </p:txBody>
      </p:sp>
    </p:spTree>
    <p:extLst>
      <p:ext uri="{BB962C8B-B14F-4D97-AF65-F5344CB8AC3E}">
        <p14:creationId xmlns:p14="http://schemas.microsoft.com/office/powerpoint/2010/main" val="1041656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“Integrated analysis of spatial transcriptomic and </a:t>
            </a:r>
            <a:r>
              <a:rPr lang="en-US" sz="1200" kern="1200" dirty="0" err="1">
                <a:solidFill>
                  <a:schemeClr val="tx1"/>
                </a:solidFill>
                <a:effectLst/>
                <a:latin typeface="+mn-lt"/>
                <a:ea typeface="+mn-ea"/>
                <a:cs typeface="+mn-cs"/>
              </a:rPr>
              <a:t>scRNA-seq</a:t>
            </a:r>
            <a:r>
              <a:rPr lang="en-US" sz="1200" kern="1200" dirty="0">
                <a:solidFill>
                  <a:schemeClr val="tx1"/>
                </a:solidFill>
                <a:effectLst/>
                <a:latin typeface="+mn-lt"/>
                <a:ea typeface="+mn-ea"/>
                <a:cs typeface="+mn-cs"/>
              </a:rPr>
              <a:t> data using LIGER could offer two potential advantages compared to separate analyses of the two data modalities: (1) assigning spatial locations to cell clusters observed in data from dissociated cells; and (2) increasing the resolution for detecting cell clusters from the </a:t>
            </a:r>
            <a:r>
              <a:rPr lang="en-US" sz="1200" i="1" kern="1200" dirty="0">
                <a:solidFill>
                  <a:schemeClr val="tx1"/>
                </a:solidFill>
                <a:effectLst/>
                <a:latin typeface="+mn-lt"/>
                <a:ea typeface="+mn-ea"/>
                <a:cs typeface="+mn-cs"/>
              </a:rPr>
              <a:t>in situ </a:t>
            </a:r>
            <a:r>
              <a:rPr lang="en-US" sz="1200" kern="1200" dirty="0">
                <a:solidFill>
                  <a:schemeClr val="tx1"/>
                </a:solidFill>
                <a:effectLst/>
                <a:latin typeface="+mn-lt"/>
                <a:ea typeface="+mn-ea"/>
                <a:cs typeface="+mn-cs"/>
              </a:rPr>
              <a:t>data. ”</a:t>
            </a:r>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51</a:t>
            </a:fld>
            <a:endParaRPr lang="en-US" altLang="en-US"/>
          </a:p>
        </p:txBody>
      </p:sp>
    </p:spTree>
    <p:extLst>
      <p:ext uri="{BB962C8B-B14F-4D97-AF65-F5344CB8AC3E}">
        <p14:creationId xmlns:p14="http://schemas.microsoft.com/office/powerpoint/2010/main" val="1150657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a:t>kBET</a:t>
            </a:r>
            <a:r>
              <a:rPr lang="en-US" sz="1200" dirty="0"/>
              <a:t> </a:t>
            </a:r>
            <a:r>
              <a:rPr lang="mr-IN" sz="1200" dirty="0"/>
              <a:t>–</a:t>
            </a:r>
            <a:r>
              <a:rPr lang="en-US" sz="1200" dirty="0"/>
              <a:t> is local batch label distribution sufficiently similar to the global batch label</a:t>
            </a:r>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56</a:t>
            </a:fld>
            <a:endParaRPr lang="en-US" altLang="en-US"/>
          </a:p>
        </p:txBody>
      </p:sp>
    </p:spTree>
    <p:extLst>
      <p:ext uri="{BB962C8B-B14F-4D97-AF65-F5344CB8AC3E}">
        <p14:creationId xmlns:p14="http://schemas.microsoft.com/office/powerpoint/2010/main" val="49819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87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75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err="1"/>
              <a:t>Github</a:t>
            </a:r>
            <a:r>
              <a:rPr lang="en-US" dirty="0"/>
              <a:t> site</a:t>
            </a:r>
          </a:p>
          <a:p>
            <a:r>
              <a:rPr lang="en-US" dirty="0" err="1"/>
              <a:t>Bookdown</a:t>
            </a:r>
            <a:r>
              <a:rPr lang="en-US" dirty="0"/>
              <a:t> course site with</a:t>
            </a:r>
            <a:r>
              <a:rPr lang="en-US" baseline="0" dirty="0"/>
              <a:t> labs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42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201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f04a2e8b6_0_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54" name="Google Shape;154;g10f04a2e8b6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747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a:t>
            </a:r>
            <a:r>
              <a:rPr lang="en-US" baseline="0" dirty="0"/>
              <a:t> we want to do joint analyses of many samples from within same tissue or across different tissues. </a:t>
            </a:r>
            <a:r>
              <a:rPr lang="en-US" dirty="0"/>
              <a:t>Combining samples increases our power in many analyses, but requires performing batch corrections. </a:t>
            </a:r>
            <a:r>
              <a:rPr lang="en-US" baseline="0" dirty="0"/>
              <a:t>As we can see, nuclei clusters are largely driven by which individual they came from, even though we know that different samples have a common set of cell types.</a:t>
            </a:r>
            <a:endParaRPr lang="en-US" dirty="0"/>
          </a:p>
        </p:txBody>
      </p:sp>
      <p:sp>
        <p:nvSpPr>
          <p:cNvPr id="4" name="Slide Number Placeholder 3"/>
          <p:cNvSpPr>
            <a:spLocks noGrp="1"/>
          </p:cNvSpPr>
          <p:nvPr>
            <p:ph type="sldNum" sz="quarter" idx="10"/>
          </p:nvPr>
        </p:nvSpPr>
        <p:spPr/>
        <p:txBody>
          <a:bodyPr/>
          <a:lstStyle/>
          <a:p>
            <a:fld id="{B4DEBCDE-425B-5E49-8B30-D8140DD45CA6}" type="slidenum">
              <a:rPr lang="en-US" smtClean="0"/>
              <a:t>13</a:t>
            </a:fld>
            <a:endParaRPr lang="en-US"/>
          </a:p>
        </p:txBody>
      </p:sp>
    </p:spTree>
    <p:extLst>
      <p:ext uri="{BB962C8B-B14F-4D97-AF65-F5344CB8AC3E}">
        <p14:creationId xmlns:p14="http://schemas.microsoft.com/office/powerpoint/2010/main" val="2086696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01DA1AC-0B7C-8F41-B57C-0E3C25597A96}" type="datetimeFigureOut">
              <a:rPr lang="en-US"/>
              <a:pPr>
                <a:defRPr/>
              </a:pPr>
              <a:t>9/9/24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60AE24-4CEE-8240-A45E-A19F5419B813}" type="slidenum">
              <a:rPr lang="en-US" altLang="en-US"/>
              <a:pPr>
                <a:defRPr/>
              </a:pPr>
              <a:t>‹#›</a:t>
            </a:fld>
            <a:endParaRPr lang="en-US" altLang="en-US"/>
          </a:p>
        </p:txBody>
      </p:sp>
    </p:spTree>
    <p:extLst>
      <p:ext uri="{BB962C8B-B14F-4D97-AF65-F5344CB8AC3E}">
        <p14:creationId xmlns:p14="http://schemas.microsoft.com/office/powerpoint/2010/main" val="37487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03FAB-BA6E-384A-BFB5-E45474661F31}" type="datetimeFigureOut">
              <a:rPr lang="en-US"/>
              <a:pPr>
                <a:defRPr/>
              </a:pPr>
              <a:t>9/9/24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167370-CD77-3446-9DCE-9B52BD8130C1}" type="slidenum">
              <a:rPr lang="en-US" altLang="en-US"/>
              <a:pPr>
                <a:defRPr/>
              </a:pPr>
              <a:t>‹#›</a:t>
            </a:fld>
            <a:endParaRPr lang="en-US" altLang="en-US"/>
          </a:p>
        </p:txBody>
      </p:sp>
    </p:spTree>
    <p:extLst>
      <p:ext uri="{BB962C8B-B14F-4D97-AF65-F5344CB8AC3E}">
        <p14:creationId xmlns:p14="http://schemas.microsoft.com/office/powerpoint/2010/main" val="100223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3AFC7E-AD9B-8643-AE87-C3DED4835B86}" type="datetimeFigureOut">
              <a:rPr lang="en-US"/>
              <a:pPr>
                <a:defRPr/>
              </a:pPr>
              <a:t>9/9/24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56E137-101E-A54D-8965-2A638D05CA5D}" type="slidenum">
              <a:rPr lang="en-US" altLang="en-US"/>
              <a:pPr>
                <a:defRPr/>
              </a:pPr>
              <a:t>‹#›</a:t>
            </a:fld>
            <a:endParaRPr lang="en-US" altLang="en-US"/>
          </a:p>
        </p:txBody>
      </p:sp>
    </p:spTree>
    <p:extLst>
      <p:ext uri="{BB962C8B-B14F-4D97-AF65-F5344CB8AC3E}">
        <p14:creationId xmlns:p14="http://schemas.microsoft.com/office/powerpoint/2010/main" val="1789165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813998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97" name="Title Text"/>
          <p:cNvSpPr txBox="1">
            <a:spLocks noGrp="1"/>
          </p:cNvSpPr>
          <p:nvPr>
            <p:ph type="title"/>
          </p:nvPr>
        </p:nvSpPr>
        <p:spPr>
          <a:xfrm>
            <a:off x="2193727" y="312539"/>
            <a:ext cx="7804547" cy="1518047"/>
          </a:xfrm>
          <a:prstGeom prst="rect">
            <a:avLst/>
          </a:prstGeom>
        </p:spPr>
        <p:txBody>
          <a:bodyPr lIns="71437" tIns="71437" rIns="71437" bIns="71437"/>
          <a:lstStyle>
            <a:lvl1pPr algn="ctr" defTabSz="410766">
              <a:lnSpc>
                <a:spcPct val="100000"/>
              </a:lnSpc>
              <a:defRPr sz="5600">
                <a:latin typeface="+mj-lt"/>
                <a:ea typeface="+mj-ea"/>
                <a:cs typeface="+mj-cs"/>
                <a:sym typeface="Helvetica Light"/>
              </a:defRPr>
            </a:lvl1pPr>
          </a:lstStyle>
          <a:p>
            <a:r>
              <a:t>Title Text</a:t>
            </a:r>
          </a:p>
        </p:txBody>
      </p:sp>
      <p:sp>
        <p:nvSpPr>
          <p:cNvPr id="398" name="Body Level One…"/>
          <p:cNvSpPr txBox="1">
            <a:spLocks noGrp="1"/>
          </p:cNvSpPr>
          <p:nvPr>
            <p:ph type="body" idx="1"/>
          </p:nvPr>
        </p:nvSpPr>
        <p:spPr>
          <a:xfrm>
            <a:off x="2193727" y="1830586"/>
            <a:ext cx="7804547" cy="4420196"/>
          </a:xfrm>
          <a:prstGeom prst="rect">
            <a:avLst/>
          </a:prstGeom>
        </p:spPr>
        <p:txBody>
          <a:bodyPr lIns="71437" tIns="71437" rIns="71437" bIns="71437" anchor="ctr"/>
          <a:lstStyle>
            <a:lvl1pPr marL="308681" indent="-308681" defTabSz="410766">
              <a:lnSpc>
                <a:spcPct val="100000"/>
              </a:lnSpc>
              <a:spcBef>
                <a:spcPts val="2950"/>
              </a:spcBef>
              <a:buSzPct val="75000"/>
              <a:buFontTx/>
              <a:defRPr sz="2500">
                <a:latin typeface="+mj-lt"/>
                <a:ea typeface="+mj-ea"/>
                <a:cs typeface="+mj-cs"/>
                <a:sym typeface="Helvetica Light"/>
              </a:defRPr>
            </a:lvl1pPr>
            <a:lvl2pPr marL="530931" indent="-308681" defTabSz="410766">
              <a:lnSpc>
                <a:spcPct val="100000"/>
              </a:lnSpc>
              <a:spcBef>
                <a:spcPts val="2950"/>
              </a:spcBef>
              <a:buSzPct val="75000"/>
              <a:buFontTx/>
              <a:defRPr sz="2500">
                <a:latin typeface="+mj-lt"/>
                <a:ea typeface="+mj-ea"/>
                <a:cs typeface="+mj-cs"/>
                <a:sym typeface="Helvetica Light"/>
              </a:defRPr>
            </a:lvl2pPr>
            <a:lvl3pPr marL="753181" indent="-308681" defTabSz="410766">
              <a:lnSpc>
                <a:spcPct val="100000"/>
              </a:lnSpc>
              <a:spcBef>
                <a:spcPts val="2950"/>
              </a:spcBef>
              <a:buSzPct val="75000"/>
              <a:buFontTx/>
              <a:defRPr sz="2500">
                <a:latin typeface="+mj-lt"/>
                <a:ea typeface="+mj-ea"/>
                <a:cs typeface="+mj-cs"/>
                <a:sym typeface="Helvetica Light"/>
              </a:defRPr>
            </a:lvl3pPr>
            <a:lvl4pPr marL="975431" indent="-308681" defTabSz="410766">
              <a:lnSpc>
                <a:spcPct val="100000"/>
              </a:lnSpc>
              <a:spcBef>
                <a:spcPts val="2950"/>
              </a:spcBef>
              <a:buSzPct val="75000"/>
              <a:buFontTx/>
              <a:defRPr sz="2500">
                <a:latin typeface="+mj-lt"/>
                <a:ea typeface="+mj-ea"/>
                <a:cs typeface="+mj-cs"/>
                <a:sym typeface="Helvetica Light"/>
              </a:defRPr>
            </a:lvl4pPr>
            <a:lvl5pPr marL="1197681" indent="-308681" defTabSz="410766">
              <a:lnSpc>
                <a:spcPct val="100000"/>
              </a:lnSpc>
              <a:spcBef>
                <a:spcPts val="2950"/>
              </a:spcBef>
              <a:buSzPct val="75000"/>
              <a:buFontTx/>
              <a:defRPr sz="2500">
                <a:latin typeface="+mj-lt"/>
                <a:ea typeface="+mj-ea"/>
                <a:cs typeface="+mj-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399" name="Slide Number"/>
          <p:cNvSpPr txBox="1">
            <a:spLocks noGrp="1"/>
          </p:cNvSpPr>
          <p:nvPr>
            <p:ph type="sldNum" sz="quarter" idx="2"/>
          </p:nvPr>
        </p:nvSpPr>
        <p:spPr>
          <a:xfrm>
            <a:off x="5917610" y="6505277"/>
            <a:ext cx="347851" cy="328935"/>
          </a:xfrm>
          <a:prstGeom prst="rect">
            <a:avLst/>
          </a:prstGeom>
        </p:spPr>
        <p:txBody>
          <a:bodyPr lIns="71437" tIns="71437" rIns="71437" bIns="71437" anchor="t"/>
          <a:lstStyle>
            <a:lvl1pPr algn="ctr" defTabSz="410766">
              <a:defRPr>
                <a:solidFill>
                  <a:srgbClr val="000000"/>
                </a:solidFill>
                <a:latin typeface="+mj-lt"/>
                <a:ea typeface="+mj-ea"/>
                <a:cs typeface="+mj-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20248355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option 1">
  <p:cSld name="1_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45404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120040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B88B97-84B4-6D42-849B-EA98C5B99CEC}"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14215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09770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8B97-84B4-6D42-849B-EA98C5B99CEC}"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876952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88B97-84B4-6D42-849B-EA98C5B99CEC}" type="datetimeFigureOut">
              <a:rPr lang="en-US" smtClean="0"/>
              <a:t>9/9/24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86769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9/9/24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1919982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88B97-84B4-6D42-849B-EA98C5B99CEC}" type="datetimeFigureOut">
              <a:rPr lang="en-US" smtClean="0"/>
              <a:t>9/9/24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591256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88B97-84B4-6D42-849B-EA98C5B99CEC}" type="datetimeFigureOut">
              <a:rPr lang="en-US" smtClean="0"/>
              <a:t>9/9/24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683415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8B97-84B4-6D42-849B-EA98C5B99CEC}" type="datetimeFigureOut">
              <a:rPr lang="en-US" smtClean="0"/>
              <a:t>9/9/24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279676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9/9/24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137889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9/9/24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1990272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047004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547160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2174-956C-CE42-AF06-2CC1F76FD1B2}"/>
              </a:ext>
            </a:extLst>
          </p:cNvPr>
          <p:cNvSpPr>
            <a:spLocks noGrp="1"/>
          </p:cNvSpPr>
          <p:nvPr>
            <p:ph type="title"/>
          </p:nvPr>
        </p:nvSpPr>
        <p:spPr>
          <a:xfrm>
            <a:off x="0" y="0"/>
            <a:ext cx="12192000" cy="802640"/>
          </a:xfrm>
          <a:prstGeom prst="rect">
            <a:avLst/>
          </a:prstGeom>
          <a:gradFill>
            <a:gsLst>
              <a:gs pos="0">
                <a:schemeClr val="bg2"/>
              </a:gs>
              <a:gs pos="100000">
                <a:schemeClr val="bg2">
                  <a:alpha val="0"/>
                </a:schemeClr>
              </a:gs>
            </a:gsLst>
            <a:lin ang="0" scaled="0"/>
          </a:gradFill>
        </p:spPr>
        <p:txBody>
          <a:bodyPr anchor="ctr">
            <a:noAutofit/>
          </a:bodyPr>
          <a:lstStyle>
            <a:lvl1pPr>
              <a:defRPr sz="2000" b="1">
                <a:latin typeface="Comfortaa" pitchFamily="2" charset="0"/>
                <a:ea typeface="Dotum" panose="020B0600000101010101" pitchFamily="34" charset="-127"/>
                <a:cs typeface="Menlo" panose="020B0609030804020204" pitchFamily="49"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8840962-E512-134A-8B89-5D29AB8A57FB}"/>
              </a:ext>
            </a:extLst>
          </p:cNvPr>
          <p:cNvSpPr>
            <a:spLocks noGrp="1"/>
          </p:cNvSpPr>
          <p:nvPr>
            <p:ph idx="1"/>
          </p:nvPr>
        </p:nvSpPr>
        <p:spPr>
          <a:xfrm>
            <a:off x="111760" y="873761"/>
            <a:ext cx="11927840" cy="5517515"/>
          </a:xfrm>
          <a:prstGeom prst="rect">
            <a:avLst/>
          </a:prstGeom>
        </p:spPr>
        <p:txBody>
          <a:bodyPr>
            <a:normAutofit/>
          </a:bodyPr>
          <a:lstStyle>
            <a:lvl1pPr>
              <a:lnSpc>
                <a:spcPct val="150000"/>
              </a:lnSpc>
              <a:spcBef>
                <a:spcPts val="0"/>
              </a:spcBef>
              <a:spcAft>
                <a:spcPts val="1800"/>
              </a:spcAft>
              <a:buNone/>
              <a:defRPr sz="2000">
                <a:solidFill>
                  <a:schemeClr val="tx1"/>
                </a:solidFill>
                <a:latin typeface="Arial" panose="020B0604020202020204" pitchFamily="34" charset="0"/>
                <a:cs typeface="Arial" panose="020B0604020202020204" pitchFamily="34" charset="0"/>
              </a:defRPr>
            </a:lvl1pPr>
            <a:lvl2pPr>
              <a:lnSpc>
                <a:spcPct val="150000"/>
              </a:lnSpc>
              <a:spcBef>
                <a:spcPts val="0"/>
              </a:spcBef>
              <a:spcAft>
                <a:spcPts val="1800"/>
              </a:spcAft>
              <a:defRPr sz="1800">
                <a:solidFill>
                  <a:schemeClr val="tx1"/>
                </a:solidFill>
                <a:latin typeface="Arial" panose="020B0604020202020204" pitchFamily="34" charset="0"/>
                <a:cs typeface="Arial" panose="020B0604020202020204" pitchFamily="34" charset="0"/>
              </a:defRPr>
            </a:lvl2pPr>
            <a:lvl3pPr>
              <a:lnSpc>
                <a:spcPct val="150000"/>
              </a:lnSpc>
              <a:spcBef>
                <a:spcPts val="0"/>
              </a:spcBef>
              <a:spcAft>
                <a:spcPts val="1800"/>
              </a:spcAft>
              <a:defRPr sz="1600">
                <a:solidFill>
                  <a:schemeClr val="tx1"/>
                </a:solidFill>
                <a:latin typeface="Arial" panose="020B0604020202020204" pitchFamily="34" charset="0"/>
                <a:cs typeface="Arial" panose="020B0604020202020204" pitchFamily="34" charset="0"/>
              </a:defRPr>
            </a:lvl3pPr>
            <a:lvl4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4pPr>
            <a:lvl5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7C0C8F3A-B457-244F-A8D6-8903A1D3EC9D}"/>
              </a:ext>
            </a:extLst>
          </p:cNvPr>
          <p:cNvSpPr>
            <a:spLocks noGrp="1"/>
          </p:cNvSpPr>
          <p:nvPr>
            <p:ph type="sldNum" sz="quarter" idx="12"/>
          </p:nvPr>
        </p:nvSpPr>
        <p:spPr>
          <a:xfrm>
            <a:off x="9598834" y="5771008"/>
            <a:ext cx="2743200" cy="1452881"/>
          </a:xfrm>
          <a:prstGeom prst="rect">
            <a:avLst/>
          </a:prstGeom>
        </p:spPr>
        <p:txBody>
          <a:bodyPr anchor="b"/>
          <a:lstStyle>
            <a:lvl1pPr algn="r">
              <a:defRPr sz="9600" b="1">
                <a:solidFill>
                  <a:schemeClr val="bg2"/>
                </a:solidFill>
              </a:defRPr>
            </a:lvl1pPr>
          </a:lstStyle>
          <a:p>
            <a:fld id="{9A8A48B6-7138-CD4D-A0E5-305C4B90F102}" type="slidenum">
              <a:rPr lang="en-US" smtClean="0"/>
              <a:pPr/>
              <a:t>‹#›</a:t>
            </a:fld>
            <a:endParaRPr lang="en-US" sz="9600" dirty="0"/>
          </a:p>
        </p:txBody>
      </p:sp>
      <p:sp>
        <p:nvSpPr>
          <p:cNvPr id="11" name="Text Placeholder 10">
            <a:extLst>
              <a:ext uri="{FF2B5EF4-FFF2-40B4-BE49-F238E27FC236}">
                <a16:creationId xmlns:a16="http://schemas.microsoft.com/office/drawing/2014/main" id="{7A7B3241-74CA-D249-BD38-4C57AA297FEF}"/>
              </a:ext>
            </a:extLst>
          </p:cNvPr>
          <p:cNvSpPr>
            <a:spLocks noGrp="1"/>
          </p:cNvSpPr>
          <p:nvPr>
            <p:ph type="body" sz="quarter" idx="13"/>
          </p:nvPr>
        </p:nvSpPr>
        <p:spPr>
          <a:xfrm>
            <a:off x="385444" y="6517938"/>
            <a:ext cx="4288156" cy="314642"/>
          </a:xfrm>
        </p:spPr>
        <p:txBody>
          <a:bodyPr>
            <a:normAutofit/>
          </a:bodyPr>
          <a:lstStyle>
            <a:lvl1pPr>
              <a:buNone/>
              <a:defRPr lang="en-US" sz="1000" i="1" kern="1200" dirty="0">
                <a:solidFill>
                  <a:schemeClr val="tx1">
                    <a:tint val="75000"/>
                  </a:schemeClr>
                </a:solidFill>
                <a:latin typeface="+mn-lt"/>
                <a:ea typeface="+mn-ea"/>
                <a:cs typeface="+mn-cs"/>
              </a:defRPr>
            </a:lvl1pPr>
          </a:lstStyle>
          <a:p>
            <a:pPr lvl="0"/>
            <a:endParaRPr lang="en-US" dirty="0"/>
          </a:p>
        </p:txBody>
      </p:sp>
      <p:cxnSp>
        <p:nvCxnSpPr>
          <p:cNvPr id="6" name="Straight Connector 5">
            <a:extLst>
              <a:ext uri="{FF2B5EF4-FFF2-40B4-BE49-F238E27FC236}">
                <a16:creationId xmlns:a16="http://schemas.microsoft.com/office/drawing/2014/main" id="{25C2DBE3-A140-254C-985C-6AF05AF9AD27}"/>
              </a:ext>
            </a:extLst>
          </p:cNvPr>
          <p:cNvCxnSpPr/>
          <p:nvPr userDrawn="1"/>
        </p:nvCxnSpPr>
        <p:spPr>
          <a:xfrm>
            <a:off x="0" y="806824"/>
            <a:ext cx="12192000" cy="0"/>
          </a:xfrm>
          <a:prstGeom prst="line">
            <a:avLst/>
          </a:prstGeom>
          <a:ln w="9525">
            <a:gradFill flip="none" rotWithShape="1">
              <a:gsLst>
                <a:gs pos="0">
                  <a:schemeClr val="tx1"/>
                </a:gs>
                <a:gs pos="50000">
                  <a:schemeClr val="tx1">
                    <a:alpha val="70000"/>
                  </a:schemeClr>
                </a:gs>
                <a:gs pos="100000">
                  <a:schemeClr val="bg1">
                    <a:alpha val="50000"/>
                  </a:schemeClr>
                </a:gs>
              </a:gsLst>
              <a:lin ang="0" scaled="0"/>
              <a:tileRect/>
            </a:gra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87160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195845121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option 1">
  <p:cSld name="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5923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8D9F24-22BF-F843-B2AA-E36CC5287C48}" type="datetimeFigureOut">
              <a:rPr lang="en-US"/>
              <a:pPr>
                <a:defRPr/>
              </a:pPr>
              <a:t>9/9/24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98DA7C-0E8F-5A4E-A975-85CF7DAAB4DD}" type="slidenum">
              <a:rPr lang="en-US" altLang="en-US"/>
              <a:pPr>
                <a:defRPr/>
              </a:pPr>
              <a:t>‹#›</a:t>
            </a:fld>
            <a:endParaRPr lang="en-US" altLang="en-US"/>
          </a:p>
        </p:txBody>
      </p:sp>
    </p:spTree>
    <p:extLst>
      <p:ext uri="{BB962C8B-B14F-4D97-AF65-F5344CB8AC3E}">
        <p14:creationId xmlns:p14="http://schemas.microsoft.com/office/powerpoint/2010/main" val="10605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8F7EB75-20F4-874A-9956-A5526ACEE14C}" type="datetimeFigureOut">
              <a:rPr lang="en-US"/>
              <a:pPr>
                <a:defRPr/>
              </a:pPr>
              <a:t>9/9/24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A15B69-02B5-164F-8FE2-6035C3E82F30}" type="slidenum">
              <a:rPr lang="en-US" altLang="en-US"/>
              <a:pPr>
                <a:defRPr/>
              </a:pPr>
              <a:t>‹#›</a:t>
            </a:fld>
            <a:endParaRPr lang="en-US" altLang="en-US"/>
          </a:p>
        </p:txBody>
      </p:sp>
    </p:spTree>
    <p:extLst>
      <p:ext uri="{BB962C8B-B14F-4D97-AF65-F5344CB8AC3E}">
        <p14:creationId xmlns:p14="http://schemas.microsoft.com/office/powerpoint/2010/main" val="787062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716158-3C35-B14E-83B3-958FF007AF27}" type="datetimeFigureOut">
              <a:rPr lang="en-US"/>
              <a:pPr>
                <a:defRPr/>
              </a:pPr>
              <a:t>9/9/24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258187A-D368-CA4E-B480-9DF82C56EBDD}" type="slidenum">
              <a:rPr lang="en-US" altLang="en-US"/>
              <a:pPr>
                <a:defRPr/>
              </a:pPr>
              <a:t>‹#›</a:t>
            </a:fld>
            <a:endParaRPr lang="en-US" altLang="en-US"/>
          </a:p>
        </p:txBody>
      </p:sp>
    </p:spTree>
    <p:extLst>
      <p:ext uri="{BB962C8B-B14F-4D97-AF65-F5344CB8AC3E}">
        <p14:creationId xmlns:p14="http://schemas.microsoft.com/office/powerpoint/2010/main" val="181286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0D8052-F06A-A440-B3B4-9EEBB2DE40EF}" type="datetimeFigureOut">
              <a:rPr lang="en-US"/>
              <a:pPr>
                <a:defRPr/>
              </a:pPr>
              <a:t>9/9/24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60BCB41-208B-A941-AFCD-7EB3FE60F96D}" type="slidenum">
              <a:rPr lang="en-US" altLang="en-US"/>
              <a:pPr>
                <a:defRPr/>
              </a:pPr>
              <a:t>‹#›</a:t>
            </a:fld>
            <a:endParaRPr lang="en-US" altLang="en-US"/>
          </a:p>
        </p:txBody>
      </p:sp>
    </p:spTree>
    <p:extLst>
      <p:ext uri="{BB962C8B-B14F-4D97-AF65-F5344CB8AC3E}">
        <p14:creationId xmlns:p14="http://schemas.microsoft.com/office/powerpoint/2010/main" val="33746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303B8F-8254-5C43-BE71-9E7BA5034F2D}" type="datetimeFigureOut">
              <a:rPr lang="en-US"/>
              <a:pPr>
                <a:defRPr/>
              </a:pPr>
              <a:t>9/9/24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808E6F-C461-9148-928B-670462B2894B}" type="slidenum">
              <a:rPr lang="en-US" altLang="en-US"/>
              <a:pPr>
                <a:defRPr/>
              </a:pPr>
              <a:t>‹#›</a:t>
            </a:fld>
            <a:endParaRPr lang="en-US" altLang="en-US"/>
          </a:p>
        </p:txBody>
      </p:sp>
    </p:spTree>
    <p:extLst>
      <p:ext uri="{BB962C8B-B14F-4D97-AF65-F5344CB8AC3E}">
        <p14:creationId xmlns:p14="http://schemas.microsoft.com/office/powerpoint/2010/main" val="29587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6D94DF-D6AB-CF4D-B58F-C5A3C7A89608}" type="datetimeFigureOut">
              <a:rPr lang="en-US"/>
              <a:pPr>
                <a:defRPr/>
              </a:pPr>
              <a:t>9/9/24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204249-9A57-914D-AF73-E1ADAABB1BC1}" type="slidenum">
              <a:rPr lang="en-US" altLang="en-US"/>
              <a:pPr>
                <a:defRPr/>
              </a:pPr>
              <a:t>‹#›</a:t>
            </a:fld>
            <a:endParaRPr lang="en-US" altLang="en-US"/>
          </a:p>
        </p:txBody>
      </p:sp>
    </p:spTree>
    <p:extLst>
      <p:ext uri="{BB962C8B-B14F-4D97-AF65-F5344CB8AC3E}">
        <p14:creationId xmlns:p14="http://schemas.microsoft.com/office/powerpoint/2010/main" val="137125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DA7DB2-8965-FA4B-A80B-3DEED4DB629C}" type="datetimeFigureOut">
              <a:rPr lang="en-US"/>
              <a:pPr>
                <a:defRPr/>
              </a:pPr>
              <a:t>9/9/24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7FD26F-C419-C54F-AFA9-7C920D535627}" type="slidenum">
              <a:rPr lang="en-US" altLang="en-US"/>
              <a:pPr>
                <a:defRPr/>
              </a:pPr>
              <a:t>‹#›</a:t>
            </a:fld>
            <a:endParaRPr lang="en-US" altLang="en-US"/>
          </a:p>
        </p:txBody>
      </p:sp>
    </p:spTree>
    <p:extLst>
      <p:ext uri="{BB962C8B-B14F-4D97-AF65-F5344CB8AC3E}">
        <p14:creationId xmlns:p14="http://schemas.microsoft.com/office/powerpoint/2010/main" val="204775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F1C3149C-A556-9D4C-B648-30036178B464}" type="datetimeFigureOut">
              <a:rPr lang="en-US"/>
              <a:pPr>
                <a:defRPr/>
              </a:pPr>
              <a:t>9/9/24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n-ea"/>
                <a:cs typeface="Arial" panose="020B0604020202020204" pitchFamily="34" charset="0"/>
              </a:defRPr>
            </a:lvl1pPr>
          </a:lstStyle>
          <a:p>
            <a:pPr>
              <a:defRPr/>
            </a:pPr>
            <a:fld id="{E25D4C5F-491A-6F42-9061-3EC5F808E46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8" r:id="rId14"/>
    <p:sldLayoutId id="2147483679"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88B97-84B4-6D42-849B-EA98C5B99CEC}" type="datetimeFigureOut">
              <a:rPr lang="en-US" smtClean="0"/>
              <a:t>9/9/24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D5334-65E8-8248-84A0-F987514C7E81}" type="slidenum">
              <a:rPr lang="en-US" smtClean="0"/>
              <a:t>‹#›</a:t>
            </a:fld>
            <a:endParaRPr lang="en-US"/>
          </a:p>
        </p:txBody>
      </p:sp>
    </p:spTree>
    <p:extLst>
      <p:ext uri="{BB962C8B-B14F-4D97-AF65-F5344CB8AC3E}">
        <p14:creationId xmlns:p14="http://schemas.microsoft.com/office/powerpoint/2010/main" val="28830813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https://lh7-rt.googleusercontent.com/docsz/AD_4nXc76uK-07noyn-Agu4fhiQ0MCmaDA5TqdAq0fL6pkmXMFvtuij34F96Ftj3RUduKE4AUUfjOr52ibPt-SJ0LB_RXwVv_2icyrzcC2aHWrsnT9QX43egRx1gZK9tKaiA7VV4sZdgXPVtpYFN6rcXFAnfhLW5WCBcWDNNt_6uww?key=mnItoWIZreHfB2XFhl4iPQ"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6.jpeg"/><Relationship Id="rId5" Type="http://schemas.openxmlformats.org/officeDocument/2006/relationships/image" Target="https://lh7-rt.googleusercontent.com/docsz/AD_4nXeIQ_YIGMxm1Yv03jZn4QBADOqEt-miGZRs8IZGJLXJuc8CUsdvURk4z2wpFf4FxE_sWxrBeLQaqgoM3jBWEGBRvKOoMeY2kfxjhyCXTlRbFPsR6SPhiKTgskV5DE3ve5o6s8Zv6Z76Kadn_Kvf62j6rSOSEOCZS6gz22-QQw?key=mnItoWIZreHfB2XFhl4iPQ"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hyperlink" Target="https://doi.org/10.1038/s41592-021-01336-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doi.org/10.1038/nbt.4091"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docs.scvi-tools.org/en/stable/tutorials/notebooks/scvi_in_R.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theislab.github.io/scib-reproducibility/index.html"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https://doi.org/10.1038/s41592-021-01336-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hyperlink" Target="https://doi.org/10.1038/s41592-021-01336-8"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hyperlink" Target="https://doi.org/10.1038/s41587-021-01001-7"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kvfrans.com/variational-autoencoders-explained/" TargetMode="External"/><Relationship Id="rId2" Type="http://schemas.openxmlformats.org/officeDocument/2006/relationships/image" Target="../media/image56.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7"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September 23-27, 2024</a:t>
            </a:r>
          </a:p>
          <a:p>
            <a:pPr marL="0" indent="0" algn="ctr">
              <a:buNone/>
            </a:pPr>
            <a:r>
              <a:rPr lang="en-US" dirty="0">
                <a:latin typeface="Arial" panose="020B0604020202020204" pitchFamily="34" charset="0"/>
                <a:cs typeface="Arial" panose="020B0604020202020204" pitchFamily="34" charset="0"/>
              </a:rPr>
              <a:t>Kilifi, Kenya</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1497292"/>
            <a:ext cx="10972800" cy="833875"/>
          </a:xfrm>
        </p:spPr>
        <p:txBody>
          <a:bodyPr>
            <a:noAutofit/>
          </a:bodyPr>
          <a:lstStyle/>
          <a:p>
            <a:pPr>
              <a:spcBef>
                <a:spcPts val="0"/>
              </a:spcBef>
              <a:tabLst>
                <a:tab pos="2971726" algn="ctr"/>
                <a:tab pos="5943451" algn="r"/>
              </a:tabLst>
            </a:pP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Computational and Experimental Design </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Single Cell Analysis Program (SCAP) Workshop</a:t>
            </a:r>
          </a:p>
        </p:txBody>
      </p:sp>
      <p:sp>
        <p:nvSpPr>
          <p:cNvPr id="6" name="Rectangle 5">
            <a:extLst>
              <a:ext uri="{FF2B5EF4-FFF2-40B4-BE49-F238E27FC236}">
                <a16:creationId xmlns:a16="http://schemas.microsoft.com/office/drawing/2014/main" id="{2197779C-AD0F-5A1D-02E3-8EA92BA07C2D}"/>
              </a:ext>
            </a:extLst>
          </p:cNvPr>
          <p:cNvSpPr/>
          <p:nvPr/>
        </p:nvSpPr>
        <p:spPr>
          <a:xfrm>
            <a:off x="1" y="6005690"/>
            <a:ext cx="2334127"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67" y="4559652"/>
            <a:ext cx="3367465" cy="833875"/>
          </a:xfrm>
          <a:prstGeom prst="rect">
            <a:avLst/>
          </a:prstGeom>
        </p:spPr>
      </p:pic>
      <p:pic>
        <p:nvPicPr>
          <p:cNvPr id="1025" name="Picture 1" descr="A blue text on a white background&#10;&#10;Description automatically generated">
            <a:extLst>
              <a:ext uri="{FF2B5EF4-FFF2-40B4-BE49-F238E27FC236}">
                <a16:creationId xmlns:a16="http://schemas.microsoft.com/office/drawing/2014/main" id="{1EEE02A8-89A0-BCF4-3B2E-CFC07B972EFD}"/>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874235" y="3210587"/>
            <a:ext cx="4923696" cy="6154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A logo with a bird and shield&#10;&#10;Description automatically generated">
            <a:extLst>
              <a:ext uri="{FF2B5EF4-FFF2-40B4-BE49-F238E27FC236}">
                <a16:creationId xmlns:a16="http://schemas.microsoft.com/office/drawing/2014/main" id="{8699E637-945A-04CB-4598-E56D0576A674}"/>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757485" y="2563045"/>
            <a:ext cx="3511929" cy="173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536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Introduction to the rapidly expanding world of single-cell transcriptomics…"/>
          <p:cNvSpPr txBox="1"/>
          <p:nvPr/>
        </p:nvSpPr>
        <p:spPr>
          <a:xfrm>
            <a:off x="2061411" y="1005320"/>
            <a:ext cx="8359775" cy="526297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Down sampling of sequencing reads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Normalization</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Using variable genes common to multiple samples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Removing genes correlated with batch</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Regression of residuals with technical covariates</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batch id</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number of UMI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number of genes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 mitochondrial reads</a:t>
            </a:r>
          </a:p>
          <a:p>
            <a:pPr marR="0" lvl="0" algn="l" defTabSz="914400" rtl="0" eaLnBrk="1" fontAlgn="auto" latinLnBrk="0" hangingPunct="1">
              <a:lnSpc>
                <a:spcPct val="100000"/>
              </a:lnSpc>
              <a:spcBef>
                <a:spcPts val="0"/>
              </a:spcBef>
              <a:spcAft>
                <a:spcPts val="0"/>
              </a:spcAft>
              <a:buClrTx/>
              <a:buSzPct val="100000"/>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A few basic approaches to batch correction</a:t>
            </a:r>
          </a:p>
        </p:txBody>
      </p:sp>
    </p:spTree>
    <p:extLst>
      <p:ext uri="{BB962C8B-B14F-4D97-AF65-F5344CB8AC3E}">
        <p14:creationId xmlns:p14="http://schemas.microsoft.com/office/powerpoint/2010/main" val="323134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Many tools use some of these basic approaches</a:t>
            </a:r>
          </a:p>
        </p:txBody>
      </p:sp>
      <p:pic>
        <p:nvPicPr>
          <p:cNvPr id="6" name="Picture 5">
            <a:extLst>
              <a:ext uri="{FF2B5EF4-FFF2-40B4-BE49-F238E27FC236}">
                <a16:creationId xmlns:a16="http://schemas.microsoft.com/office/drawing/2014/main" id="{6EBCCC7D-B068-D4FD-1175-46C1E08A3649}"/>
              </a:ext>
            </a:extLst>
          </p:cNvPr>
          <p:cNvPicPr>
            <a:picLocks noChangeAspect="1"/>
          </p:cNvPicPr>
          <p:nvPr/>
        </p:nvPicPr>
        <p:blipFill>
          <a:blip r:embed="rId3"/>
          <a:stretch>
            <a:fillRect/>
          </a:stretch>
        </p:blipFill>
        <p:spPr>
          <a:xfrm>
            <a:off x="2536967" y="915587"/>
            <a:ext cx="6548438" cy="5814438"/>
          </a:xfrm>
          <a:prstGeom prst="rect">
            <a:avLst/>
          </a:prstGeom>
        </p:spPr>
      </p:pic>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Luecken</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D.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19:41-50.</a:t>
            </a:r>
          </a:p>
        </p:txBody>
      </p:sp>
    </p:spTree>
    <p:extLst>
      <p:ext uri="{BB962C8B-B14F-4D97-AF65-F5344CB8AC3E}">
        <p14:creationId xmlns:p14="http://schemas.microsoft.com/office/powerpoint/2010/main" val="9860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sz="2400" b="1" dirty="0">
                <a:solidFill>
                  <a:srgbClr val="00137F"/>
                </a:solidFill>
                <a:latin typeface="Avenir Book" panose="02000503020000020003" pitchFamily="2" charset="0"/>
              </a:rPr>
              <a:t>Choosing a batch correction tool depends on your data and your questions</a:t>
            </a:r>
            <a:endParaRPr sz="2400" b="1" dirty="0">
              <a:solidFill>
                <a:srgbClr val="00137F"/>
              </a:solidFill>
              <a:latin typeface="Avenir Book" panose="02000503020000020003" pitchFamily="2" charset="0"/>
            </a:endParaRPr>
          </a:p>
        </p:txBody>
      </p:sp>
      <p:sp>
        <p:nvSpPr>
          <p:cNvPr id="157" name="Google Shape;157;p26"/>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12</a:t>
            </a:fld>
            <a:endParaRPr/>
          </a:p>
        </p:txBody>
      </p:sp>
      <p:pic>
        <p:nvPicPr>
          <p:cNvPr id="158" name="Google Shape;158;p26"/>
          <p:cNvPicPr preferRelativeResize="0"/>
          <p:nvPr/>
        </p:nvPicPr>
        <p:blipFill rotWithShape="1">
          <a:blip r:embed="rId3">
            <a:alphaModFix/>
          </a:blip>
          <a:srcRect/>
          <a:stretch/>
        </p:blipFill>
        <p:spPr>
          <a:xfrm>
            <a:off x="1906972" y="891507"/>
            <a:ext cx="7706125" cy="5241820"/>
          </a:xfrm>
          <a:prstGeom prst="rect">
            <a:avLst/>
          </a:prstGeom>
          <a:noFill/>
          <a:ln>
            <a:noFill/>
          </a:ln>
        </p:spPr>
      </p:pic>
      <p:sp>
        <p:nvSpPr>
          <p:cNvPr id="159" name="Google Shape;159;p26"/>
          <p:cNvSpPr txBox="1">
            <a:spLocks noGrp="1"/>
          </p:cNvSpPr>
          <p:nvPr>
            <p:ph type="body" idx="3"/>
          </p:nvPr>
        </p:nvSpPr>
        <p:spPr>
          <a:xfrm>
            <a:off x="4922335" y="5299500"/>
            <a:ext cx="4515200" cy="656421"/>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Lücken </a:t>
            </a:r>
            <a:r>
              <a:rPr lang="en-GB" i="1"/>
              <a:t>et al.</a:t>
            </a:r>
            <a:r>
              <a:rPr lang="en-GB"/>
              <a:t>, 2022</a:t>
            </a:r>
            <a:endParaRPr/>
          </a:p>
          <a:p>
            <a:pPr marL="0" indent="0" algn="r">
              <a:spcBef>
                <a:spcPts val="0"/>
              </a:spcBef>
              <a:buClr>
                <a:schemeClr val="accent5"/>
              </a:buClr>
            </a:pPr>
            <a:r>
              <a:rPr lang="en-GB" u="sng">
                <a:solidFill>
                  <a:schemeClr val="accent5"/>
                </a:solidFill>
                <a:hlinkClick r:id="rId4">
                  <a:extLst>
                    <a:ext uri="{A12FA001-AC4F-418D-AE19-62706E023703}">
                      <ahyp:hlinkClr xmlns:ahyp="http://schemas.microsoft.com/office/drawing/2018/hyperlinkcolor" val="tx"/>
                    </a:ext>
                  </a:extLst>
                </a:hlinkClick>
              </a:rPr>
              <a:t>https://doi.org/10.1038/s41592-021-01336-8</a:t>
            </a:r>
            <a:endParaRPr sz="1467">
              <a:solidFill>
                <a:schemeClr val="dk1"/>
              </a:solidFill>
            </a:endParaRPr>
          </a:p>
        </p:txBody>
      </p:sp>
    </p:spTree>
    <p:extLst>
      <p:ext uri="{BB962C8B-B14F-4D97-AF65-F5344CB8AC3E}">
        <p14:creationId xmlns:p14="http://schemas.microsoft.com/office/powerpoint/2010/main" val="222197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072"/>
          <a:stretch/>
        </p:blipFill>
        <p:spPr>
          <a:xfrm>
            <a:off x="1599215" y="2052640"/>
            <a:ext cx="3086100" cy="4114800"/>
          </a:xfrm>
          <a:prstGeom prst="rect">
            <a:avLst/>
          </a:prstGeom>
        </p:spPr>
      </p:pic>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2800" kern="0" dirty="0"/>
              <a:t>Batch correction is often required for analyzing patient samples</a:t>
            </a:r>
          </a:p>
        </p:txBody>
      </p:sp>
      <p:pic>
        <p:nvPicPr>
          <p:cNvPr id="7" name="Picture 6">
            <a:extLst>
              <a:ext uri="{FF2B5EF4-FFF2-40B4-BE49-F238E27FC236}">
                <a16:creationId xmlns:a16="http://schemas.microsoft.com/office/drawing/2014/main" id="{4566C85A-7CD3-C549-B424-8C0587A6275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6795570" y="2052640"/>
            <a:ext cx="3086100" cy="4114800"/>
          </a:xfrm>
          <a:prstGeom prst="rect">
            <a:avLst/>
          </a:prstGeom>
        </p:spPr>
      </p:pic>
      <p:sp>
        <p:nvSpPr>
          <p:cNvPr id="12" name="Right Arrow 11"/>
          <p:cNvSpPr/>
          <p:nvPr/>
        </p:nvSpPr>
        <p:spPr>
          <a:xfrm>
            <a:off x="5100362" y="3744280"/>
            <a:ext cx="1280160" cy="365760"/>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11021" y="3370188"/>
            <a:ext cx="1858842" cy="369332"/>
          </a:xfrm>
          <a:prstGeom prst="rect">
            <a:avLst/>
          </a:prstGeom>
        </p:spPr>
        <p:txBody>
          <a:bodyPr wrap="none">
            <a:spAutoFit/>
          </a:bodyPr>
          <a:lstStyle/>
          <a:p>
            <a:r>
              <a:rPr lang="en-US" dirty="0">
                <a:latin typeface="Avenir Book" charset="0"/>
                <a:ea typeface="Avenir Book" charset="0"/>
                <a:cs typeface="Avenir Book" charset="0"/>
              </a:rPr>
              <a:t>batch correction</a:t>
            </a:r>
            <a:endParaRPr lang="en-US" dirty="0"/>
          </a:p>
        </p:txBody>
      </p:sp>
    </p:spTree>
    <p:extLst>
      <p:ext uri="{BB962C8B-B14F-4D97-AF65-F5344CB8AC3E}">
        <p14:creationId xmlns:p14="http://schemas.microsoft.com/office/powerpoint/2010/main" val="1724901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Nearest </a:t>
            </a:r>
            <a:r>
              <a:rPr lang="en-GB" dirty="0" err="1"/>
              <a:t>neighbor</a:t>
            </a:r>
            <a:r>
              <a:rPr lang="en-GB" dirty="0"/>
              <a:t> graph-based batch correction</a:t>
            </a:r>
            <a:endParaRPr dirty="0"/>
          </a:p>
        </p:txBody>
      </p:sp>
      <p:sp>
        <p:nvSpPr>
          <p:cNvPr id="131" name="Google Shape;131;p23"/>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14</a:t>
            </a:fld>
            <a:endParaRPr/>
          </a:p>
        </p:txBody>
      </p:sp>
      <p:sp>
        <p:nvSpPr>
          <p:cNvPr id="132" name="Google Shape;132;p23"/>
          <p:cNvSpPr txBox="1"/>
          <p:nvPr/>
        </p:nvSpPr>
        <p:spPr>
          <a:xfrm>
            <a:off x="878960" y="1171648"/>
            <a:ext cx="5393600" cy="4555200"/>
          </a:xfrm>
          <a:prstGeom prst="rect">
            <a:avLst/>
          </a:prstGeom>
          <a:noFill/>
          <a:ln>
            <a:noFill/>
          </a:ln>
        </p:spPr>
        <p:txBody>
          <a:bodyPr spcFirstLastPara="1" wrap="square" lIns="121900" tIns="121900" rIns="121900" bIns="121900" anchor="t" anchorCtr="0">
            <a:normAutofit lnSpcReduction="10000"/>
          </a:bodyPr>
          <a:lstStyle/>
          <a:p>
            <a:pPr>
              <a:spcBef>
                <a:spcPts val="0"/>
              </a:spcBef>
              <a:spcAft>
                <a:spcPts val="0"/>
              </a:spcAft>
              <a:buClr>
                <a:srgbClr val="133C68"/>
              </a:buClr>
              <a:buSzPts val="1800"/>
            </a:pPr>
            <a:r>
              <a:rPr lang="en-GB" sz="2400">
                <a:solidFill>
                  <a:srgbClr val="133C68"/>
                </a:solidFill>
                <a:latin typeface="Avenir"/>
                <a:ea typeface="Avenir"/>
                <a:cs typeface="Avenir"/>
                <a:sym typeface="Avenir"/>
              </a:rPr>
              <a:t>One can often discover structure in a single data set using a k-nearest neighbor graph, e.g. implicit in UMAP and Louvain and Leiden clustering.</a:t>
            </a:r>
            <a:endParaRPr/>
          </a:p>
          <a:p>
            <a:pPr>
              <a:spcBef>
                <a:spcPts val="1600"/>
              </a:spcBef>
              <a:spcAft>
                <a:spcPts val="1600"/>
              </a:spcAft>
              <a:buClr>
                <a:srgbClr val="133C68"/>
              </a:buClr>
              <a:buSzPts val="1800"/>
            </a:pPr>
            <a:r>
              <a:rPr lang="en-GB" sz="2400">
                <a:solidFill>
                  <a:srgbClr val="133C68"/>
                </a:solidFill>
                <a:latin typeface="Avenir"/>
                <a:ea typeface="Avenir"/>
                <a:cs typeface="Avenir"/>
                <a:sym typeface="Avenir"/>
              </a:rPr>
              <a:t>Similarly, one can consider mutual nearest neighbors between two data sets to find maps that recover similarities that are lost if batch effects confound the overall nearest neighbor graph.</a:t>
            </a:r>
            <a:endParaRPr/>
          </a:p>
        </p:txBody>
      </p:sp>
      <p:pic>
        <p:nvPicPr>
          <p:cNvPr id="133" name="Google Shape;133;p23"/>
          <p:cNvPicPr preferRelativeResize="0"/>
          <p:nvPr/>
        </p:nvPicPr>
        <p:blipFill rotWithShape="1">
          <a:blip r:embed="rId3">
            <a:alphaModFix/>
          </a:blip>
          <a:srcRect/>
          <a:stretch/>
        </p:blipFill>
        <p:spPr>
          <a:xfrm>
            <a:off x="6272560" y="944045"/>
            <a:ext cx="5553611" cy="4555200"/>
          </a:xfrm>
          <a:prstGeom prst="rect">
            <a:avLst/>
          </a:prstGeom>
          <a:noFill/>
          <a:ln>
            <a:noFill/>
          </a:ln>
        </p:spPr>
      </p:pic>
      <p:sp>
        <p:nvSpPr>
          <p:cNvPr id="134" name="Google Shape;134;p23"/>
          <p:cNvSpPr txBox="1">
            <a:spLocks noGrp="1"/>
          </p:cNvSpPr>
          <p:nvPr>
            <p:ph type="body" idx="3"/>
          </p:nvPr>
        </p:nvSpPr>
        <p:spPr>
          <a:xfrm>
            <a:off x="7002568" y="5573801"/>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Haghverdi </a:t>
            </a:r>
            <a:r>
              <a:rPr lang="en-GB" i="1"/>
              <a:t>et al.</a:t>
            </a:r>
            <a:r>
              <a:rPr lang="en-GB"/>
              <a:t>, 2019</a:t>
            </a:r>
            <a:endParaRPr/>
          </a:p>
          <a:p>
            <a:pPr marL="0" indent="0" algn="r">
              <a:spcBef>
                <a:spcPts val="0"/>
              </a:spcBef>
              <a:buClr>
                <a:schemeClr val="dk1"/>
              </a:buClr>
              <a:buSzPts val="1100"/>
            </a:pPr>
            <a:r>
              <a:rPr lang="en-GB" sz="1467" u="sng">
                <a:solidFill>
                  <a:schemeClr val="hlink"/>
                </a:solidFill>
                <a:hlinkClick r:id="rId4"/>
              </a:rPr>
              <a:t>https://doi.org/10.1038/nbt.4091</a:t>
            </a:r>
            <a:r>
              <a:rPr lang="en-GB" sz="1467">
                <a:solidFill>
                  <a:schemeClr val="dk1"/>
                </a:solidFill>
              </a:rPr>
              <a:t> </a:t>
            </a:r>
            <a:endParaRPr sz="1467">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Canonical Correlation Analysis (CCA)</a:t>
            </a:r>
          </a:p>
        </p:txBody>
      </p:sp>
      <p:sp>
        <p:nvSpPr>
          <p:cNvPr id="3" name="1. Introduction and key highlights…"/>
          <p:cNvSpPr txBox="1"/>
          <p:nvPr/>
        </p:nvSpPr>
        <p:spPr>
          <a:xfrm>
            <a:off x="576012" y="1164053"/>
            <a:ext cx="11039974" cy="216982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CCA finds the linear combinations of variables across two datasets that are maximally correlated with one another.</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first pair of canonical variables maximizes the correlation across datasets.</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second pair of canonical variables maximizes the correlation subject to the constraint of not being correlated with the first pair, and so on.</a:t>
            </a:r>
          </a:p>
        </p:txBody>
      </p:sp>
      <p:pic>
        <p:nvPicPr>
          <p:cNvPr id="2" name="Picture 1"/>
          <p:cNvPicPr>
            <a:picLocks noChangeAspect="1"/>
          </p:cNvPicPr>
          <p:nvPr/>
        </p:nvPicPr>
        <p:blipFill>
          <a:blip r:embed="rId2"/>
          <a:stretch>
            <a:fillRect/>
          </a:stretch>
        </p:blipFill>
        <p:spPr>
          <a:xfrm>
            <a:off x="0" y="3333876"/>
            <a:ext cx="5786439" cy="2873197"/>
          </a:xfrm>
          <a:prstGeom prst="rect">
            <a:avLst/>
          </a:prstGeom>
        </p:spPr>
      </p:pic>
      <p:sp>
        <p:nvSpPr>
          <p:cNvPr id="4" name="Rectangle 3"/>
          <p:cNvSpPr/>
          <p:nvPr/>
        </p:nvSpPr>
        <p:spPr>
          <a:xfrm>
            <a:off x="7841128" y="6308147"/>
            <a:ext cx="4350871" cy="646331"/>
          </a:xfrm>
          <a:prstGeom prst="rect">
            <a:avLst/>
          </a:prstGeom>
        </p:spPr>
        <p:txBody>
          <a:bodyPr wrap="none">
            <a:spAutoFit/>
          </a:bodyPr>
          <a:lstStyle/>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www.mathworks.com</a:t>
            </a:r>
            <a:endParaRPr lang="en-US" dirty="0">
              <a:latin typeface="Avenir Book" charset="0"/>
              <a:ea typeface="Avenir Book" charset="0"/>
              <a:cs typeface="Avenir Book" charset="0"/>
            </a:endParaRPr>
          </a:p>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github.com</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mhaghighat</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ccaFuse</a:t>
            </a:r>
            <a:endParaRPr lang="en-US" dirty="0">
              <a:latin typeface="Avenir Book" charset="0"/>
              <a:ea typeface="Avenir Book" charset="0"/>
              <a:cs typeface="Avenir Book" charset="0"/>
            </a:endParaRPr>
          </a:p>
        </p:txBody>
      </p:sp>
      <p:sp>
        <p:nvSpPr>
          <p:cNvPr id="6" name="1. Introduction and key highlights…"/>
          <p:cNvSpPr txBox="1"/>
          <p:nvPr/>
        </p:nvSpPr>
        <p:spPr>
          <a:xfrm>
            <a:off x="6591049" y="3571875"/>
            <a:ext cx="5600950" cy="2862320"/>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Goals of CCA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Similar </a:t>
            </a:r>
            <a:r>
              <a:rPr lang="en-US" sz="2000"/>
              <a:t>to Principal </a:t>
            </a:r>
            <a:r>
              <a:rPr lang="en-US" sz="2000" dirty="0"/>
              <a:t>Components Analysis (PCA)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Dimensional reduction: explain covariation between datasets with a small number of linear combinations of variables</a:t>
            </a:r>
          </a:p>
        </p:txBody>
      </p:sp>
    </p:spTree>
    <p:extLst>
      <p:ext uri="{BB962C8B-B14F-4D97-AF65-F5344CB8AC3E}">
        <p14:creationId xmlns:p14="http://schemas.microsoft.com/office/powerpoint/2010/main" val="235566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56276"/>
            <a:ext cx="10062628" cy="5736811"/>
          </a:xfrm>
          <a:prstGeom prst="rect">
            <a:avLst/>
          </a:prstGeom>
        </p:spPr>
      </p:pic>
      <p:sp>
        <p:nvSpPr>
          <p:cNvPr id="7" name="Rectangle 6"/>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spTree>
    <p:extLst>
      <p:ext uri="{BB962C8B-B14F-4D97-AF65-F5344CB8AC3E}">
        <p14:creationId xmlns:p14="http://schemas.microsoft.com/office/powerpoint/2010/main" val="72362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344400" y="2552700"/>
            <a:ext cx="184731" cy="369332"/>
          </a:xfrm>
          <a:prstGeom prst="rect">
            <a:avLst/>
          </a:prstGeom>
          <a:noFill/>
        </p:spPr>
        <p:txBody>
          <a:bodyPr wrap="none" rtlCol="0">
            <a:spAutoFit/>
          </a:bodyPr>
          <a:lstStyle/>
          <a:p>
            <a:endParaRPr lang="en-US" dirty="0"/>
          </a:p>
        </p:txBody>
      </p:sp>
      <p:sp>
        <p:nvSpPr>
          <p:cNvPr id="7" name="Rectangle 6"/>
          <p:cNvSpPr/>
          <p:nvPr/>
        </p:nvSpPr>
        <p:spPr>
          <a:xfrm>
            <a:off x="2863516" y="1323942"/>
            <a:ext cx="6464968" cy="461665"/>
          </a:xfrm>
          <a:prstGeom prst="rect">
            <a:avLst/>
          </a:prstGeom>
        </p:spPr>
        <p:txBody>
          <a:bodyPr wrap="square">
            <a:spAutoFit/>
          </a:bodyPr>
          <a:lstStyle/>
          <a:p>
            <a:pPr algn="ctr"/>
            <a:r>
              <a:rPr lang="en-US" sz="2400" dirty="0">
                <a:latin typeface="Avenir Book" charset="0"/>
                <a:ea typeface="Avenir Book" charset="0"/>
                <a:cs typeface="Avenir Book" charset="0"/>
              </a:rPr>
              <a:t>Human and </a:t>
            </a:r>
            <a:r>
              <a:rPr lang="en-US" sz="2400">
                <a:latin typeface="Avenir Book" charset="0"/>
                <a:ea typeface="Avenir Book" charset="0"/>
                <a:cs typeface="Avenir Book" charset="0"/>
              </a:rPr>
              <a:t>mouse pancreas datasets</a:t>
            </a:r>
            <a:endParaRPr lang="en-US" sz="2400" dirty="0">
              <a:effectLst/>
              <a:latin typeface="Avenir Book" charset="0"/>
              <a:ea typeface="Avenir Book" charset="0"/>
              <a:cs typeface="Avenir Book" charset="0"/>
            </a:endParaRPr>
          </a:p>
        </p:txBody>
      </p:sp>
      <p:sp>
        <p:nvSpPr>
          <p:cNvPr id="10" name="Rectangle 9"/>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pic>
        <p:nvPicPr>
          <p:cNvPr id="2" name="Picture 1"/>
          <p:cNvPicPr>
            <a:picLocks noChangeAspect="1"/>
          </p:cNvPicPr>
          <p:nvPr/>
        </p:nvPicPr>
        <p:blipFill>
          <a:blip r:embed="rId2"/>
          <a:stretch>
            <a:fillRect/>
          </a:stretch>
        </p:blipFill>
        <p:spPr>
          <a:xfrm>
            <a:off x="-1" y="1945496"/>
            <a:ext cx="12192000" cy="3866147"/>
          </a:xfrm>
          <a:prstGeom prst="rect">
            <a:avLst/>
          </a:prstGeom>
        </p:spPr>
      </p:pic>
    </p:spTree>
    <p:extLst>
      <p:ext uri="{BB962C8B-B14F-4D97-AF65-F5344CB8AC3E}">
        <p14:creationId xmlns:p14="http://schemas.microsoft.com/office/powerpoint/2010/main" val="208739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Variational autoencoders: </a:t>
            </a:r>
            <a:r>
              <a:rPr lang="en-GB" dirty="0" err="1"/>
              <a:t>scVI</a:t>
            </a:r>
            <a:r>
              <a:rPr lang="en-GB" dirty="0"/>
              <a:t>, SCANVI, </a:t>
            </a:r>
            <a:r>
              <a:rPr lang="en-GB" dirty="0" err="1"/>
              <a:t>scGen</a:t>
            </a:r>
            <a:r>
              <a:rPr lang="en-GB" dirty="0"/>
              <a:t>, …</a:t>
            </a:r>
            <a:endParaRPr dirty="0"/>
          </a:p>
        </p:txBody>
      </p:sp>
      <p:sp>
        <p:nvSpPr>
          <p:cNvPr id="140" name="Google Shape;140;p24"/>
          <p:cNvSpPr txBox="1">
            <a:spLocks noGrp="1"/>
          </p:cNvSpPr>
          <p:nvPr>
            <p:ph type="body" idx="1"/>
          </p:nvPr>
        </p:nvSpPr>
        <p:spPr>
          <a:xfrm>
            <a:off x="609604" y="914400"/>
            <a:ext cx="10972800" cy="1504709"/>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Variational autoencoders can correct for batch effects through conditional variables (conditional variational autoencoders). </a:t>
            </a:r>
            <a:endParaRPr dirty="0"/>
          </a:p>
          <a:p>
            <a:pPr marL="0" indent="0">
              <a:spcBef>
                <a:spcPts val="1600"/>
              </a:spcBef>
              <a:buNone/>
            </a:pPr>
            <a:r>
              <a:rPr lang="en-GB" dirty="0"/>
              <a:t>The “integrated data” is the embedding in the latent space.</a:t>
            </a:r>
            <a:endParaRPr dirty="0"/>
          </a:p>
        </p:txBody>
      </p:sp>
      <p:sp>
        <p:nvSpPr>
          <p:cNvPr id="141" name="Google Shape;141;p24"/>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18</a:t>
            </a:fld>
            <a:endParaRPr/>
          </a:p>
        </p:txBody>
      </p:sp>
      <p:sp>
        <p:nvSpPr>
          <p:cNvPr id="3" name="TextBox 2">
            <a:extLst>
              <a:ext uri="{FF2B5EF4-FFF2-40B4-BE49-F238E27FC236}">
                <a16:creationId xmlns:a16="http://schemas.microsoft.com/office/drawing/2014/main" id="{3287482A-4288-BEDE-1737-A9E5135A91C7}"/>
              </a:ext>
            </a:extLst>
          </p:cNvPr>
          <p:cNvSpPr txBox="1"/>
          <p:nvPr/>
        </p:nvSpPr>
        <p:spPr>
          <a:xfrm>
            <a:off x="10081549" y="5758934"/>
            <a:ext cx="1646605" cy="369332"/>
          </a:xfrm>
          <a:prstGeom prst="rect">
            <a:avLst/>
          </a:prstGeom>
          <a:noFill/>
        </p:spPr>
        <p:txBody>
          <a:bodyPr wrap="none" rtlCol="0">
            <a:spAutoFit/>
          </a:bodyPr>
          <a:lstStyle/>
          <a:p>
            <a:r>
              <a:rPr lang="en-US" dirty="0"/>
              <a:t>Joseph Rocca</a:t>
            </a:r>
          </a:p>
        </p:txBody>
      </p:sp>
      <p:sp>
        <p:nvSpPr>
          <p:cNvPr id="5" name="TextBox 4">
            <a:extLst>
              <a:ext uri="{FF2B5EF4-FFF2-40B4-BE49-F238E27FC236}">
                <a16:creationId xmlns:a16="http://schemas.microsoft.com/office/drawing/2014/main" id="{2A95E173-1AF7-CFD1-C765-5CE96F04A0A0}"/>
              </a:ext>
            </a:extLst>
          </p:cNvPr>
          <p:cNvSpPr txBox="1"/>
          <p:nvPr/>
        </p:nvSpPr>
        <p:spPr>
          <a:xfrm>
            <a:off x="655031" y="4146120"/>
            <a:ext cx="1903085" cy="369332"/>
          </a:xfrm>
          <a:prstGeom prst="rect">
            <a:avLst/>
          </a:prstGeom>
          <a:noFill/>
        </p:spPr>
        <p:txBody>
          <a:bodyPr wrap="none" rtlCol="0">
            <a:spAutoFit/>
          </a:bodyPr>
          <a:lstStyle/>
          <a:p>
            <a:r>
              <a:rPr lang="en-US" dirty="0" err="1"/>
              <a:t>scVI</a:t>
            </a:r>
            <a:r>
              <a:rPr lang="en-US" dirty="0"/>
              <a:t> architecture</a:t>
            </a:r>
          </a:p>
        </p:txBody>
      </p:sp>
      <p:pic>
        <p:nvPicPr>
          <p:cNvPr id="4" name="Picture 3">
            <a:extLst>
              <a:ext uri="{FF2B5EF4-FFF2-40B4-BE49-F238E27FC236}">
                <a16:creationId xmlns:a16="http://schemas.microsoft.com/office/drawing/2014/main" id="{F9E5CA6D-965A-20F7-13DA-CDDA854B8B10}"/>
              </a:ext>
            </a:extLst>
          </p:cNvPr>
          <p:cNvPicPr>
            <a:picLocks noChangeAspect="1"/>
          </p:cNvPicPr>
          <p:nvPr/>
        </p:nvPicPr>
        <p:blipFill>
          <a:blip r:embed="rId3"/>
          <a:stretch>
            <a:fillRect/>
          </a:stretch>
        </p:blipFill>
        <p:spPr>
          <a:xfrm>
            <a:off x="2309149" y="2206642"/>
            <a:ext cx="8434370" cy="35522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336783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1" y="2075364"/>
            <a:ext cx="10678242" cy="267765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1524725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Batch correction examples</a:t>
            </a:r>
            <a:endParaRPr dirty="0"/>
          </a:p>
        </p:txBody>
      </p:sp>
      <p:sp>
        <p:nvSpPr>
          <p:cNvPr id="180" name="Google Shape;180;p28"/>
          <p:cNvSpPr txBox="1">
            <a:spLocks noGrp="1"/>
          </p:cNvSpPr>
          <p:nvPr>
            <p:ph type="body" idx="1"/>
          </p:nvPr>
        </p:nvSpPr>
        <p:spPr>
          <a:xfrm>
            <a:off x="991565" y="2157662"/>
            <a:ext cx="7446380" cy="1666754"/>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lr>
                <a:srgbClr val="7F7F7F"/>
              </a:buClr>
            </a:pPr>
            <a:r>
              <a:rPr lang="en-GB" sz="3200" dirty="0">
                <a:solidFill>
                  <a:schemeClr val="tx1"/>
                </a:solidFill>
              </a:rPr>
              <a:t>Seurat Integration</a:t>
            </a:r>
            <a:endParaRPr sz="3200" dirty="0">
              <a:solidFill>
                <a:schemeClr val="tx1"/>
              </a:solidFill>
            </a:endParaRPr>
          </a:p>
          <a:p>
            <a:pPr>
              <a:lnSpc>
                <a:spcPct val="115000"/>
              </a:lnSpc>
              <a:spcBef>
                <a:spcPts val="0"/>
              </a:spcBef>
              <a:buClr>
                <a:srgbClr val="7F7F7F"/>
              </a:buClr>
            </a:pPr>
            <a:r>
              <a:rPr lang="en-GB" sz="3200" dirty="0" err="1">
                <a:solidFill>
                  <a:schemeClr val="tx1"/>
                </a:solidFill>
              </a:rPr>
              <a:t>scVI</a:t>
            </a:r>
            <a:endParaRPr sz="32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86" name="Google Shape;186;p29"/>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endParaRPr/>
          </a:p>
        </p:txBody>
      </p:sp>
      <p:sp>
        <p:nvSpPr>
          <p:cNvPr id="187" name="Google Shape;187;p29"/>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88" name="Google Shape;188;p29"/>
          <p:cNvPicPr preferRelativeResize="0"/>
          <p:nvPr/>
        </p:nvPicPr>
        <p:blipFill>
          <a:blip r:embed="rId3">
            <a:alphaModFix/>
          </a:blip>
          <a:stretch>
            <a:fillRect/>
          </a:stretch>
        </p:blipFill>
        <p:spPr>
          <a:xfrm>
            <a:off x="2571767" y="1020901"/>
            <a:ext cx="7144732" cy="2408100"/>
          </a:xfrm>
          <a:prstGeom prst="rect">
            <a:avLst/>
          </a:prstGeom>
          <a:noFill/>
          <a:ln>
            <a:noFill/>
          </a:ln>
        </p:spPr>
      </p:pic>
      <p:pic>
        <p:nvPicPr>
          <p:cNvPr id="189" name="Google Shape;189;p29"/>
          <p:cNvPicPr preferRelativeResize="0"/>
          <p:nvPr/>
        </p:nvPicPr>
        <p:blipFill>
          <a:blip r:embed="rId4">
            <a:alphaModFix/>
          </a:blip>
          <a:stretch>
            <a:fillRect/>
          </a:stretch>
        </p:blipFill>
        <p:spPr>
          <a:xfrm>
            <a:off x="1621934" y="3799503"/>
            <a:ext cx="9350901" cy="2556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96" name="Google Shape;196;p30"/>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97" name="Google Shape;197;p30"/>
          <p:cNvPicPr preferRelativeResize="0"/>
          <p:nvPr/>
        </p:nvPicPr>
        <p:blipFill>
          <a:blip r:embed="rId3">
            <a:alphaModFix/>
          </a:blip>
          <a:stretch>
            <a:fillRect/>
          </a:stretch>
        </p:blipFill>
        <p:spPr>
          <a:xfrm>
            <a:off x="2165367" y="914233"/>
            <a:ext cx="7612101" cy="2081435"/>
          </a:xfrm>
          <a:prstGeom prst="rect">
            <a:avLst/>
          </a:prstGeom>
          <a:noFill/>
          <a:ln>
            <a:noFill/>
          </a:ln>
        </p:spPr>
      </p:pic>
      <p:pic>
        <p:nvPicPr>
          <p:cNvPr id="198" name="Google Shape;198;p30"/>
          <p:cNvPicPr preferRelativeResize="0"/>
          <p:nvPr/>
        </p:nvPicPr>
        <p:blipFill rotWithShape="1">
          <a:blip r:embed="rId4">
            <a:alphaModFix/>
          </a:blip>
          <a:srcRect t="4934" r="44821" b="50000"/>
          <a:stretch/>
        </p:blipFill>
        <p:spPr>
          <a:xfrm>
            <a:off x="1225634" y="3341267"/>
            <a:ext cx="5352065" cy="2761867"/>
          </a:xfrm>
          <a:prstGeom prst="rect">
            <a:avLst/>
          </a:prstGeom>
          <a:noFill/>
          <a:ln>
            <a:noFill/>
          </a:ln>
        </p:spPr>
      </p:pic>
      <p:pic>
        <p:nvPicPr>
          <p:cNvPr id="199" name="Google Shape;199;p30"/>
          <p:cNvPicPr preferRelativeResize="0"/>
          <p:nvPr/>
        </p:nvPicPr>
        <p:blipFill rotWithShape="1">
          <a:blip r:embed="rId4">
            <a:alphaModFix/>
          </a:blip>
          <a:srcRect l="18512" t="53377" r="49809"/>
          <a:stretch/>
        </p:blipFill>
        <p:spPr>
          <a:xfrm>
            <a:off x="7465801" y="3077368"/>
            <a:ext cx="3438231" cy="3197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analysis with no integration</a:t>
            </a:r>
            <a:endParaRPr dirty="0"/>
          </a:p>
        </p:txBody>
      </p:sp>
      <p:sp>
        <p:nvSpPr>
          <p:cNvPr id="206" name="Google Shape;206;p31"/>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07" name="Google Shape;207;p31"/>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08" name="Google Shape;208;p31"/>
          <p:cNvPicPr preferRelativeResize="0"/>
          <p:nvPr/>
        </p:nvPicPr>
        <p:blipFill>
          <a:blip r:embed="rId4">
            <a:alphaModFix/>
          </a:blip>
          <a:stretch>
            <a:fillRect/>
          </a:stretch>
        </p:blipFill>
        <p:spPr>
          <a:xfrm>
            <a:off x="240234" y="1198000"/>
            <a:ext cx="4376801" cy="2836667"/>
          </a:xfrm>
          <a:prstGeom prst="rect">
            <a:avLst/>
          </a:prstGeom>
          <a:noFill/>
          <a:ln>
            <a:noFill/>
          </a:ln>
        </p:spPr>
      </p:pic>
      <p:pic>
        <p:nvPicPr>
          <p:cNvPr id="209" name="Google Shape;209;p31"/>
          <p:cNvPicPr preferRelativeResize="0"/>
          <p:nvPr/>
        </p:nvPicPr>
        <p:blipFill>
          <a:blip r:embed="rId5">
            <a:alphaModFix/>
          </a:blip>
          <a:stretch>
            <a:fillRect/>
          </a:stretch>
        </p:blipFill>
        <p:spPr>
          <a:xfrm>
            <a:off x="4091168" y="1197999"/>
            <a:ext cx="8100832" cy="372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24" name="Google Shape;224;p33"/>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25" name="Google Shape;225;p33"/>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26" name="Google Shape;226;p33"/>
          <p:cNvPicPr preferRelativeResize="0"/>
          <p:nvPr/>
        </p:nvPicPr>
        <p:blipFill>
          <a:blip r:embed="rId4">
            <a:alphaModFix/>
          </a:blip>
          <a:stretch>
            <a:fillRect/>
          </a:stretch>
        </p:blipFill>
        <p:spPr>
          <a:xfrm>
            <a:off x="203201" y="1117435"/>
            <a:ext cx="6684201" cy="2804964"/>
          </a:xfrm>
          <a:prstGeom prst="rect">
            <a:avLst/>
          </a:prstGeom>
          <a:noFill/>
          <a:ln>
            <a:noFill/>
          </a:ln>
        </p:spPr>
      </p:pic>
      <p:sp>
        <p:nvSpPr>
          <p:cNvPr id="227" name="Google Shape;227;p33"/>
          <p:cNvSpPr/>
          <p:nvPr/>
        </p:nvSpPr>
        <p:spPr>
          <a:xfrm>
            <a:off x="5948633" y="3210600"/>
            <a:ext cx="796800" cy="436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highlight>
                <a:srgbClr val="FF0000"/>
              </a:highlight>
            </a:endParaRPr>
          </a:p>
        </p:txBody>
      </p:sp>
      <p:pic>
        <p:nvPicPr>
          <p:cNvPr id="228" name="Google Shape;228;p33"/>
          <p:cNvPicPr preferRelativeResize="0"/>
          <p:nvPr/>
        </p:nvPicPr>
        <p:blipFill>
          <a:blip r:embed="rId5">
            <a:alphaModFix/>
          </a:blip>
          <a:stretch>
            <a:fillRect/>
          </a:stretch>
        </p:blipFill>
        <p:spPr>
          <a:xfrm>
            <a:off x="7090602" y="1117423"/>
            <a:ext cx="4725615" cy="50357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34" name="Google Shape;234;p34"/>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35" name="Google Shape;235;p34"/>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36" name="Google Shape;236;p34"/>
          <p:cNvPicPr preferRelativeResize="0"/>
          <p:nvPr/>
        </p:nvPicPr>
        <p:blipFill>
          <a:blip r:embed="rId4">
            <a:alphaModFix/>
          </a:blip>
          <a:stretch>
            <a:fillRect/>
          </a:stretch>
        </p:blipFill>
        <p:spPr>
          <a:xfrm>
            <a:off x="203200" y="1117423"/>
            <a:ext cx="6666568" cy="5035732"/>
          </a:xfrm>
          <a:prstGeom prst="rect">
            <a:avLst/>
          </a:prstGeom>
          <a:noFill/>
          <a:ln>
            <a:noFill/>
          </a:ln>
        </p:spPr>
      </p:pic>
      <p:pic>
        <p:nvPicPr>
          <p:cNvPr id="237" name="Google Shape;237;p34"/>
          <p:cNvPicPr preferRelativeResize="0"/>
          <p:nvPr/>
        </p:nvPicPr>
        <p:blipFill>
          <a:blip r:embed="rId5">
            <a:alphaModFix/>
          </a:blip>
          <a:stretch>
            <a:fillRect/>
          </a:stretch>
        </p:blipFill>
        <p:spPr>
          <a:xfrm>
            <a:off x="7072968" y="1575857"/>
            <a:ext cx="4915835" cy="39395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44" name="Google Shape;244;p35"/>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a:solidFill>
                  <a:srgbClr val="222222"/>
                </a:solidFill>
                <a:highlight>
                  <a:srgbClr val="FFFFFF"/>
                </a:highlight>
                <a:latin typeface="Roboto"/>
                <a:ea typeface="Roboto"/>
                <a:cs typeface="Roboto"/>
                <a:sym typeface="Roboto"/>
              </a:rPr>
              <a:t>Lopez, R., Regier, J., Cole, M.B. </a:t>
            </a:r>
            <a:r>
              <a:rPr lang="en-GB" sz="5333" i="1">
                <a:solidFill>
                  <a:srgbClr val="222222"/>
                </a:solidFill>
                <a:highlight>
                  <a:srgbClr val="FFFFFF"/>
                </a:highlight>
                <a:latin typeface="Roboto"/>
                <a:ea typeface="Roboto"/>
                <a:cs typeface="Roboto"/>
                <a:sym typeface="Roboto"/>
              </a:rPr>
              <a:t>et al. 2018 </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a:t>
            </a:r>
            <a:endParaRPr/>
          </a:p>
        </p:txBody>
      </p:sp>
      <p:pic>
        <p:nvPicPr>
          <p:cNvPr id="245" name="Google Shape;245;p35"/>
          <p:cNvPicPr preferRelativeResize="0"/>
          <p:nvPr/>
        </p:nvPicPr>
        <p:blipFill rotWithShape="1">
          <a:blip r:embed="rId3">
            <a:alphaModFix/>
          </a:blip>
          <a:srcRect b="46013"/>
          <a:stretch/>
        </p:blipFill>
        <p:spPr>
          <a:xfrm>
            <a:off x="2605349" y="1271234"/>
            <a:ext cx="7186424" cy="47712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52" name="Google Shape;252;p36"/>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u="sng">
                <a:solidFill>
                  <a:schemeClr val="hlink"/>
                </a:solidFill>
                <a:highlight>
                  <a:srgbClr val="FFFFFF"/>
                </a:highlight>
                <a:latin typeface="Roboto"/>
                <a:ea typeface="Roboto"/>
                <a:cs typeface="Roboto"/>
                <a:sym typeface="Roboto"/>
                <a:hlinkClick r:id="rId3"/>
              </a:rPr>
              <a:t>https://docs.scvi-tools.org/en/stable/tutorials/notebooks/scvi_in_R.html</a:t>
            </a:r>
            <a:r>
              <a:rPr lang="en-GB" sz="5333">
                <a:solidFill>
                  <a:srgbClr val="222222"/>
                </a:solidFill>
                <a:highlight>
                  <a:srgbClr val="FFFFFF"/>
                </a:highlight>
                <a:latin typeface="Roboto"/>
                <a:ea typeface="Roboto"/>
                <a:cs typeface="Roboto"/>
                <a:sym typeface="Roboto"/>
              </a:rPr>
              <a:t> </a:t>
            </a:r>
            <a:endParaRPr/>
          </a:p>
        </p:txBody>
      </p:sp>
      <p:pic>
        <p:nvPicPr>
          <p:cNvPr id="253" name="Google Shape;253;p36"/>
          <p:cNvPicPr preferRelativeResize="0"/>
          <p:nvPr/>
        </p:nvPicPr>
        <p:blipFill>
          <a:blip r:embed="rId4">
            <a:alphaModFix/>
          </a:blip>
          <a:stretch>
            <a:fillRect/>
          </a:stretch>
        </p:blipFill>
        <p:spPr>
          <a:xfrm>
            <a:off x="203201" y="1117431"/>
            <a:ext cx="5803201" cy="3150301"/>
          </a:xfrm>
          <a:prstGeom prst="rect">
            <a:avLst/>
          </a:prstGeom>
          <a:noFill/>
          <a:ln>
            <a:noFill/>
          </a:ln>
        </p:spPr>
      </p:pic>
      <p:pic>
        <p:nvPicPr>
          <p:cNvPr id="254" name="Google Shape;254;p36"/>
          <p:cNvPicPr preferRelativeResize="0"/>
          <p:nvPr/>
        </p:nvPicPr>
        <p:blipFill>
          <a:blip r:embed="rId5">
            <a:alphaModFix/>
          </a:blip>
          <a:stretch>
            <a:fillRect/>
          </a:stretch>
        </p:blipFill>
        <p:spPr>
          <a:xfrm>
            <a:off x="6395135" y="1030089"/>
            <a:ext cx="5453284" cy="43626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DA07-D4A7-1B8C-07DD-A30AB373BA22}"/>
              </a:ext>
            </a:extLst>
          </p:cNvPr>
          <p:cNvSpPr>
            <a:spLocks noGrp="1"/>
          </p:cNvSpPr>
          <p:nvPr>
            <p:ph type="title"/>
          </p:nvPr>
        </p:nvSpPr>
        <p:spPr>
          <a:xfrm>
            <a:off x="1320040" y="2862038"/>
            <a:ext cx="9551822" cy="733600"/>
          </a:xfrm>
        </p:spPr>
        <p:txBody>
          <a:bodyPr/>
          <a:lstStyle/>
          <a:p>
            <a:r>
              <a:rPr lang="en-US" dirty="0"/>
              <a:t>Can we integrate data across measurement types?</a:t>
            </a:r>
          </a:p>
        </p:txBody>
      </p:sp>
    </p:spTree>
    <p:extLst>
      <p:ext uri="{BB962C8B-B14F-4D97-AF65-F5344CB8AC3E}">
        <p14:creationId xmlns:p14="http://schemas.microsoft.com/office/powerpoint/2010/main" val="448357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09698" y="1961552"/>
            <a:ext cx="9372601" cy="4712398"/>
          </a:xfrm>
          <a:prstGeom prst="rect">
            <a:avLst/>
          </a:prstGeom>
        </p:spPr>
      </p:pic>
      <p:sp>
        <p:nvSpPr>
          <p:cNvPr id="6" name="Rectangle 5"/>
          <p:cNvSpPr/>
          <p:nvPr/>
        </p:nvSpPr>
        <p:spPr>
          <a:xfrm>
            <a:off x="1514476" y="1171425"/>
            <a:ext cx="10444162" cy="830997"/>
          </a:xfrm>
          <a:prstGeom prst="rect">
            <a:avLst/>
          </a:prstGeom>
        </p:spPr>
        <p:txBody>
          <a:bodyPr wrap="square">
            <a:spAutoFit/>
          </a:bodyPr>
          <a:lstStyle/>
          <a:p>
            <a:pPr hangingPunct="0"/>
            <a:r>
              <a:rPr lang="en-US" sz="2400" dirty="0">
                <a:solidFill>
                  <a:srgbClr val="000000"/>
                </a:solidFill>
                <a:latin typeface="Avenir"/>
                <a:ea typeface="Avenir"/>
                <a:cs typeface="Avenir"/>
                <a:sym typeface="Avenir Roman"/>
              </a:rPr>
              <a:t>Integrating data modalities</a:t>
            </a:r>
          </a:p>
          <a:p>
            <a:pPr hangingPunct="0"/>
            <a:r>
              <a:rPr lang="en-US" sz="2400" dirty="0">
                <a:solidFill>
                  <a:srgbClr val="000000"/>
                </a:solidFill>
                <a:latin typeface="Avenir"/>
                <a:ea typeface="Avenir"/>
                <a:cs typeface="Avenir"/>
                <a:sym typeface="Avenir Roman"/>
              </a:rPr>
              <a:t>14,249 cells from </a:t>
            </a:r>
            <a:r>
              <a:rPr lang="en-US" sz="2400" dirty="0" err="1">
                <a:solidFill>
                  <a:srgbClr val="000000"/>
                </a:solidFill>
                <a:latin typeface="Avenir"/>
                <a:ea typeface="Avenir"/>
                <a:cs typeface="Avenir"/>
                <a:sym typeface="Avenir Roman"/>
              </a:rPr>
              <a:t>scRNA-seq</a:t>
            </a:r>
            <a:r>
              <a:rPr lang="en-US" sz="2400" dirty="0">
                <a:solidFill>
                  <a:srgbClr val="000000"/>
                </a:solidFill>
                <a:latin typeface="Avenir"/>
                <a:ea typeface="Avenir"/>
                <a:cs typeface="Avenir"/>
                <a:sym typeface="Avenir Roman"/>
              </a:rPr>
              <a:t> and 2,548 cells from </a:t>
            </a:r>
            <a:r>
              <a:rPr lang="en-US" sz="2400" dirty="0" err="1">
                <a:solidFill>
                  <a:srgbClr val="000000"/>
                </a:solidFill>
                <a:latin typeface="Avenir"/>
                <a:ea typeface="Avenir"/>
                <a:cs typeface="Avenir"/>
                <a:sym typeface="Avenir Roman"/>
              </a:rPr>
              <a:t>scATAC-seq</a:t>
            </a:r>
            <a:r>
              <a:rPr lang="en-US" sz="2400" dirty="0">
                <a:solidFill>
                  <a:srgbClr val="000000"/>
                </a:solidFill>
                <a:latin typeface="Avenir"/>
                <a:ea typeface="Avenir"/>
                <a:cs typeface="Avenir"/>
                <a:sym typeface="Avenir Roman"/>
              </a:rPr>
              <a:t> </a:t>
            </a: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Classifying nuclei from a single cell ATAC-</a:t>
            </a:r>
            <a:r>
              <a:rPr lang="en-US" sz="3200" kern="0" dirty="0" err="1"/>
              <a:t>seq</a:t>
            </a:r>
            <a:r>
              <a:rPr lang="en-US" sz="3200" kern="0" dirty="0"/>
              <a:t> experiment using single cell RNA-</a:t>
            </a:r>
            <a:r>
              <a:rPr lang="en-US" sz="3200" kern="0" dirty="0" err="1"/>
              <a:t>seq</a:t>
            </a:r>
            <a:r>
              <a:rPr lang="en-US" sz="3200" kern="0" dirty="0"/>
              <a:t> data as a reference</a:t>
            </a:r>
          </a:p>
        </p:txBody>
      </p:sp>
      <p:sp>
        <p:nvSpPr>
          <p:cNvPr id="8" name="Rectangle 7"/>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245910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Shared features across different batches of cells</a:t>
            </a:r>
          </a:p>
        </p:txBody>
      </p:sp>
      <p:pic>
        <p:nvPicPr>
          <p:cNvPr id="2" name="Picture 1">
            <a:extLst>
              <a:ext uri="{FF2B5EF4-FFF2-40B4-BE49-F238E27FC236}">
                <a16:creationId xmlns:a16="http://schemas.microsoft.com/office/drawing/2014/main" id="{86F901B6-437D-EB1D-FC20-27688160D753}"/>
              </a:ext>
            </a:extLst>
          </p:cNvPr>
          <p:cNvPicPr>
            <a:picLocks noChangeAspect="1"/>
          </p:cNvPicPr>
          <p:nvPr/>
        </p:nvPicPr>
        <p:blipFill>
          <a:blip r:embed="rId3"/>
          <a:stretch>
            <a:fillRect/>
          </a:stretch>
        </p:blipFill>
        <p:spPr>
          <a:xfrm>
            <a:off x="609600" y="1098549"/>
            <a:ext cx="10972800" cy="4935793"/>
          </a:xfrm>
          <a:prstGeom prst="rect">
            <a:avLst/>
          </a:prstGeom>
        </p:spPr>
      </p:pic>
      <p:sp>
        <p:nvSpPr>
          <p:cNvPr id="3" name="Rectangle 2">
            <a:extLst>
              <a:ext uri="{FF2B5EF4-FFF2-40B4-BE49-F238E27FC236}">
                <a16:creationId xmlns:a16="http://schemas.microsoft.com/office/drawing/2014/main" id="{8C780154-86A4-877E-3BF5-9461A76302B7}"/>
              </a:ext>
            </a:extLst>
          </p:cNvPr>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Argelaguet</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R.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39:1202-125.</a:t>
            </a:r>
          </a:p>
        </p:txBody>
      </p:sp>
      <p:sp>
        <p:nvSpPr>
          <p:cNvPr id="4" name="Rectangle 3">
            <a:extLst>
              <a:ext uri="{FF2B5EF4-FFF2-40B4-BE49-F238E27FC236}">
                <a16:creationId xmlns:a16="http://schemas.microsoft.com/office/drawing/2014/main" id="{59B9BAC6-80DA-061A-87A8-59884046536D}"/>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736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What other types of data integrations are there?</a:t>
            </a:r>
            <a:endParaRPr/>
          </a:p>
        </p:txBody>
      </p:sp>
      <p:sp>
        <p:nvSpPr>
          <p:cNvPr id="166" name="Google Shape;166;p2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Aft>
                <a:spcPts val="1600"/>
              </a:spcAft>
            </a:pPr>
            <a:r>
              <a:rPr lang="en-GB"/>
              <a:t>Mattia Forcato, Oriana Romano, Silvio Bicciato, Briefings in Bioinformatics, 2021</a:t>
            </a:r>
            <a:endParaRPr/>
          </a:p>
        </p:txBody>
      </p:sp>
      <p:pic>
        <p:nvPicPr>
          <p:cNvPr id="167" name="Google Shape;167;p27"/>
          <p:cNvPicPr preferRelativeResize="0"/>
          <p:nvPr/>
        </p:nvPicPr>
        <p:blipFill rotWithShape="1">
          <a:blip r:embed="rId3">
            <a:alphaModFix/>
          </a:blip>
          <a:srcRect b="79891"/>
          <a:stretch/>
        </p:blipFill>
        <p:spPr>
          <a:xfrm>
            <a:off x="-206266" y="1678247"/>
            <a:ext cx="5168567" cy="2120327"/>
          </a:xfrm>
          <a:prstGeom prst="rect">
            <a:avLst/>
          </a:prstGeom>
          <a:noFill/>
          <a:ln>
            <a:noFill/>
          </a:ln>
        </p:spPr>
      </p:pic>
      <p:pic>
        <p:nvPicPr>
          <p:cNvPr id="168" name="Google Shape;168;p27"/>
          <p:cNvPicPr preferRelativeResize="0"/>
          <p:nvPr/>
        </p:nvPicPr>
        <p:blipFill rotWithShape="1">
          <a:blip r:embed="rId3">
            <a:alphaModFix/>
          </a:blip>
          <a:srcRect t="20058" b="59082"/>
          <a:stretch/>
        </p:blipFill>
        <p:spPr>
          <a:xfrm>
            <a:off x="5511198" y="1599173"/>
            <a:ext cx="5168567" cy="2199388"/>
          </a:xfrm>
          <a:prstGeom prst="rect">
            <a:avLst/>
          </a:prstGeom>
          <a:noFill/>
          <a:ln>
            <a:noFill/>
          </a:ln>
        </p:spPr>
      </p:pic>
      <p:cxnSp>
        <p:nvCxnSpPr>
          <p:cNvPr id="169" name="Google Shape;169;p27"/>
          <p:cNvCxnSpPr/>
          <p:nvPr/>
        </p:nvCxnSpPr>
        <p:spPr>
          <a:xfrm>
            <a:off x="3680700" y="2619900"/>
            <a:ext cx="1281600" cy="10000"/>
          </a:xfrm>
          <a:prstGeom prst="straightConnector1">
            <a:avLst/>
          </a:prstGeom>
          <a:noFill/>
          <a:ln w="9525" cap="flat" cmpd="sng">
            <a:solidFill>
              <a:schemeClr val="dk2"/>
            </a:solidFill>
            <a:prstDash val="solid"/>
            <a:round/>
            <a:headEnd type="none" w="med" len="med"/>
            <a:tailEnd type="triangle" w="med" len="med"/>
          </a:ln>
        </p:spPr>
      </p:cxnSp>
      <p:pic>
        <p:nvPicPr>
          <p:cNvPr id="170" name="Google Shape;170;p27"/>
          <p:cNvPicPr preferRelativeResize="0"/>
          <p:nvPr/>
        </p:nvPicPr>
        <p:blipFill rotWithShape="1">
          <a:blip r:embed="rId3">
            <a:alphaModFix/>
          </a:blip>
          <a:srcRect t="40446" b="39563"/>
          <a:stretch/>
        </p:blipFill>
        <p:spPr>
          <a:xfrm>
            <a:off x="5568251" y="1594301"/>
            <a:ext cx="5054467" cy="2061199"/>
          </a:xfrm>
          <a:prstGeom prst="rect">
            <a:avLst/>
          </a:prstGeom>
          <a:noFill/>
          <a:ln>
            <a:noFill/>
          </a:ln>
        </p:spPr>
      </p:pic>
      <p:pic>
        <p:nvPicPr>
          <p:cNvPr id="171" name="Google Shape;171;p27"/>
          <p:cNvPicPr preferRelativeResize="0"/>
          <p:nvPr/>
        </p:nvPicPr>
        <p:blipFill rotWithShape="1">
          <a:blip r:embed="rId3">
            <a:alphaModFix/>
          </a:blip>
          <a:srcRect t="60783" b="18357"/>
          <a:stretch/>
        </p:blipFill>
        <p:spPr>
          <a:xfrm>
            <a:off x="5568267" y="1549484"/>
            <a:ext cx="5054467" cy="2150825"/>
          </a:xfrm>
          <a:prstGeom prst="rect">
            <a:avLst/>
          </a:prstGeom>
          <a:noFill/>
          <a:ln>
            <a:noFill/>
          </a:ln>
        </p:spPr>
      </p:pic>
      <p:pic>
        <p:nvPicPr>
          <p:cNvPr id="172" name="Google Shape;172;p27"/>
          <p:cNvPicPr preferRelativeResize="0"/>
          <p:nvPr/>
        </p:nvPicPr>
        <p:blipFill rotWithShape="1">
          <a:blip r:embed="rId3">
            <a:alphaModFix/>
          </a:blip>
          <a:srcRect t="81193"/>
          <a:stretch/>
        </p:blipFill>
        <p:spPr>
          <a:xfrm>
            <a:off x="5684534" y="1594301"/>
            <a:ext cx="5372277" cy="2061167"/>
          </a:xfrm>
          <a:prstGeom prst="rect">
            <a:avLst/>
          </a:prstGeom>
          <a:noFill/>
          <a:ln>
            <a:noFill/>
          </a:ln>
        </p:spPr>
      </p:pic>
    </p:spTree>
    <p:extLst>
      <p:ext uri="{BB962C8B-B14F-4D97-AF65-F5344CB8AC3E}">
        <p14:creationId xmlns:p14="http://schemas.microsoft.com/office/powerpoint/2010/main" val="11709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fade">
                                      <p:cBhvr>
                                        <p:cTn id="11" dur="1000"/>
                                        <p:tgtEl>
                                          <p:spTgt spid="17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E4ED63-C6F6-597D-3555-ED1B596A578D}"/>
              </a:ext>
            </a:extLst>
          </p:cNvPr>
          <p:cNvSpPr txBox="1"/>
          <p:nvPr/>
        </p:nvSpPr>
        <p:spPr>
          <a:xfrm>
            <a:off x="965379" y="783286"/>
            <a:ext cx="2303836" cy="584775"/>
          </a:xfrm>
          <a:prstGeom prst="rect">
            <a:avLst/>
          </a:prstGeom>
          <a:noFill/>
        </p:spPr>
        <p:txBody>
          <a:bodyPr wrap="none" rtlCol="0">
            <a:spAutoFit/>
          </a:bodyPr>
          <a:lstStyle/>
          <a:p>
            <a:r>
              <a:rPr lang="en-US" sz="3200" dirty="0"/>
              <a:t>Extra slides</a:t>
            </a:r>
          </a:p>
        </p:txBody>
      </p:sp>
    </p:spTree>
    <p:extLst>
      <p:ext uri="{BB962C8B-B14F-4D97-AF65-F5344CB8AC3E}">
        <p14:creationId xmlns:p14="http://schemas.microsoft.com/office/powerpoint/2010/main" val="986057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a:t>
            </a:r>
          </a:p>
        </p:txBody>
      </p:sp>
      <p:sp>
        <p:nvSpPr>
          <p:cNvPr id="3" name="1. Introduction and key highlights…"/>
          <p:cNvSpPr txBox="1"/>
          <p:nvPr/>
        </p:nvSpPr>
        <p:spPr>
          <a:xfrm>
            <a:off x="576012" y="1164053"/>
            <a:ext cx="11039974" cy="4560734"/>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marL="457200" indent="-457200">
              <a:lnSpc>
                <a:spcPct val="150000"/>
              </a:lnSpc>
              <a:buFont typeface="Arial" charset="0"/>
              <a:buChar char="•"/>
              <a:defRPr sz="4200">
                <a:latin typeface="Avenir Book"/>
                <a:ea typeface="Avenir Book"/>
                <a:cs typeface="Avenir Book"/>
                <a:sym typeface="Avenir Book"/>
              </a:defRPr>
            </a:pPr>
            <a:r>
              <a:rPr lang="en-US" sz="2800" dirty="0"/>
              <a:t>Seurat v3</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a:t>LIGER (Linked Inference of Genomic Experimental Relationships)</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err="1"/>
              <a:t>Conos</a:t>
            </a:r>
            <a:r>
              <a:rPr lang="en-US" sz="2800" dirty="0"/>
              <a:t> (Clustering on Network of Samples)</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err="1"/>
              <a:t>scVI</a:t>
            </a:r>
            <a:r>
              <a:rPr lang="en-US" sz="2800" dirty="0"/>
              <a:t> (deep learning approach)</a:t>
            </a:r>
          </a:p>
        </p:txBody>
      </p:sp>
    </p:spTree>
    <p:extLst>
      <p:ext uri="{BB962C8B-B14F-4D97-AF65-F5344CB8AC3E}">
        <p14:creationId xmlns:p14="http://schemas.microsoft.com/office/powerpoint/2010/main" val="13979244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0CA8E8-6831-5D40-B837-E08BD9EE5F5A}"/>
              </a:ext>
            </a:extLst>
          </p:cNvPr>
          <p:cNvSpPr/>
          <p:nvPr/>
        </p:nvSpPr>
        <p:spPr>
          <a:xfrm>
            <a:off x="7649282" y="6550223"/>
            <a:ext cx="4542718"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Butler, A,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411.</a:t>
            </a:r>
            <a:endParaRPr lang="en-US" sz="1400"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Canonical Correlation Analysis (CCA)</a:t>
            </a:r>
            <a:endParaRPr lang="en-US" sz="3200" kern="0" dirty="0"/>
          </a:p>
        </p:txBody>
      </p:sp>
      <p:sp>
        <p:nvSpPr>
          <p:cNvPr id="6" name="Rectangle 5"/>
          <p:cNvSpPr/>
          <p:nvPr/>
        </p:nvSpPr>
        <p:spPr>
          <a:xfrm>
            <a:off x="3092116" y="5657671"/>
            <a:ext cx="6007769" cy="923330"/>
          </a:xfrm>
          <a:prstGeom prst="rect">
            <a:avLst/>
          </a:prstGeom>
        </p:spPr>
        <p:txBody>
          <a:bodyPr wrap="square">
            <a:spAutoFit/>
          </a:bodyPr>
          <a:lstStyle/>
          <a:p>
            <a:r>
              <a:rPr lang="en-US" dirty="0">
                <a:latin typeface="Avenir Book" charset="0"/>
                <a:ea typeface="Avenir Book" charset="0"/>
                <a:cs typeface="Avenir Book" charset="0"/>
              </a:rPr>
              <a:t>“Effectively, we treat the data sets as multiple</a:t>
            </a:r>
          </a:p>
          <a:p>
            <a:r>
              <a:rPr lang="en-US" dirty="0">
                <a:latin typeface="Avenir Book" charset="0"/>
                <a:ea typeface="Avenir Book" charset="0"/>
                <a:cs typeface="Avenir Book" charset="0"/>
              </a:rPr>
              <a:t>measurements of a gene–gene covariance structure, and search for patterns that are common to the data sets.”</a:t>
            </a:r>
            <a:endParaRPr lang="en-US" dirty="0">
              <a:effectLst/>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1523999" y="1098765"/>
            <a:ext cx="9144000" cy="4368604"/>
          </a:xfrm>
          <a:prstGeom prst="rect">
            <a:avLst/>
          </a:prstGeom>
        </p:spPr>
      </p:pic>
    </p:spTree>
    <p:extLst>
      <p:ext uri="{BB962C8B-B14F-4D97-AF65-F5344CB8AC3E}">
        <p14:creationId xmlns:p14="http://schemas.microsoft.com/office/powerpoint/2010/main" val="1321311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Canonical Correlation Analysis (CCA)</a:t>
            </a:r>
            <a:endParaRPr lang="en-US" sz="3200" kern="0" dirty="0"/>
          </a:p>
        </p:txBody>
      </p:sp>
      <p:sp>
        <p:nvSpPr>
          <p:cNvPr id="6" name="Rectangle 5">
            <a:extLst>
              <a:ext uri="{FF2B5EF4-FFF2-40B4-BE49-F238E27FC236}">
                <a16:creationId xmlns:a16="http://schemas.microsoft.com/office/drawing/2014/main" id="{E40CA8E8-6831-5D40-B837-E08BD9EE5F5A}"/>
              </a:ext>
            </a:extLst>
          </p:cNvPr>
          <p:cNvSpPr/>
          <p:nvPr/>
        </p:nvSpPr>
        <p:spPr>
          <a:xfrm>
            <a:off x="7649282" y="6550223"/>
            <a:ext cx="4542718"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Butler, A,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411.</a:t>
            </a:r>
            <a:endParaRPr lang="en-US" sz="1400" dirty="0">
              <a:latin typeface="Avenir Book" charset="0"/>
              <a:ea typeface="Avenir Book" charset="0"/>
              <a:cs typeface="Avenir Book" charset="0"/>
            </a:endParaRPr>
          </a:p>
        </p:txBody>
      </p:sp>
      <p:sp>
        <p:nvSpPr>
          <p:cNvPr id="7" name="Rectangle 6"/>
          <p:cNvSpPr/>
          <p:nvPr/>
        </p:nvSpPr>
        <p:spPr>
          <a:xfrm>
            <a:off x="9242967" y="1120676"/>
            <a:ext cx="2850064" cy="4616648"/>
          </a:xfrm>
          <a:prstGeom prst="rect">
            <a:avLst/>
          </a:prstGeom>
        </p:spPr>
        <p:txBody>
          <a:bodyPr wrap="square">
            <a:spAutoFit/>
          </a:bodyPr>
          <a:lstStyle/>
          <a:p>
            <a:r>
              <a:rPr lang="en-US" sz="2400" dirty="0">
                <a:latin typeface="Avenir Book" charset="0"/>
                <a:ea typeface="Avenir Book" charset="0"/>
                <a:cs typeface="Avenir Book" charset="0"/>
              </a:rPr>
              <a:t>Assessing the performance of batch correction</a:t>
            </a:r>
          </a:p>
          <a:p>
            <a:endParaRPr lang="en-US" sz="2400" dirty="0">
              <a:latin typeface="Avenir Book" charset="0"/>
              <a:ea typeface="Avenir Book" charset="0"/>
              <a:cs typeface="Avenir Book" charset="0"/>
            </a:endParaRPr>
          </a:p>
          <a:p>
            <a:r>
              <a:rPr lang="en-US" dirty="0">
                <a:latin typeface="Avenir Book" charset="0"/>
                <a:ea typeface="Avenir Book" charset="0"/>
                <a:cs typeface="Avenir Book" charset="0"/>
              </a:rPr>
              <a:t>“For every cell, we calculate how many of its k nearest-neighbors belong to the same data set and average this over all cells. If the data sets are well-aligned, we would expect that each cells’ nearest neighbors would be evenly shared across all data sets.”</a:t>
            </a:r>
            <a:endParaRPr lang="en-US" dirty="0">
              <a:effectLst/>
              <a:latin typeface="Avenir Book" charset="0"/>
              <a:ea typeface="Avenir Book" charset="0"/>
              <a:cs typeface="Avenir Book" charset="0"/>
            </a:endParaRPr>
          </a:p>
        </p:txBody>
      </p:sp>
      <p:pic>
        <p:nvPicPr>
          <p:cNvPr id="4" name="Picture 3"/>
          <p:cNvPicPr>
            <a:picLocks noChangeAspect="1"/>
          </p:cNvPicPr>
          <p:nvPr/>
        </p:nvPicPr>
        <p:blipFill>
          <a:blip r:embed="rId2"/>
          <a:stretch>
            <a:fillRect/>
          </a:stretch>
        </p:blipFill>
        <p:spPr>
          <a:xfrm>
            <a:off x="-1" y="1120676"/>
            <a:ext cx="9144000" cy="4464498"/>
          </a:xfrm>
          <a:prstGeom prst="rect">
            <a:avLst/>
          </a:prstGeom>
        </p:spPr>
      </p:pic>
    </p:spTree>
    <p:extLst>
      <p:ext uri="{BB962C8B-B14F-4D97-AF65-F5344CB8AC3E}">
        <p14:creationId xmlns:p14="http://schemas.microsoft.com/office/powerpoint/2010/main" val="12249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74816" y="0"/>
            <a:ext cx="5393184" cy="6858000"/>
          </a:xfrm>
          <a:prstGeom prst="rect">
            <a:avLst/>
          </a:prstGeom>
        </p:spPr>
      </p:pic>
      <p:sp>
        <p:nvSpPr>
          <p:cNvPr id="4" name="Rectangle 3"/>
          <p:cNvSpPr/>
          <p:nvPr/>
        </p:nvSpPr>
        <p:spPr>
          <a:xfrm>
            <a:off x="438149" y="1859339"/>
            <a:ext cx="4176713" cy="3139321"/>
          </a:xfrm>
          <a:prstGeom prst="rect">
            <a:avLst/>
          </a:prstGeom>
        </p:spPr>
        <p:txBody>
          <a:bodyPr wrap="square">
            <a:spAutoFit/>
          </a:bodyPr>
          <a:lstStyle/>
          <a:p>
            <a:r>
              <a:rPr lang="en-US" dirty="0">
                <a:latin typeface="Avenir Book" charset="0"/>
                <a:ea typeface="Avenir Book" charset="0"/>
                <a:cs typeface="Avenir Book" charset="0"/>
              </a:rPr>
              <a:t>“If a pair of cells from each batch is contained in each other’s set of nearest neighbors, those cells are considered to be mutual nearest neighbors. We interpret these pairs as containing cells that belong to the same cell type or state despite being generated in different batches. Thus, any systematic differences in expression level between cells in MNN pairs should represent the batch effect.”</a:t>
            </a:r>
            <a:endParaRPr lang="en-US" dirty="0">
              <a:effectLst/>
              <a:latin typeface="Avenir Book" charset="0"/>
              <a:ea typeface="Avenir Book" charset="0"/>
              <a:cs typeface="Avenir Book" charset="0"/>
            </a:endParaRPr>
          </a:p>
        </p:txBody>
      </p:sp>
      <p:sp>
        <p:nvSpPr>
          <p:cNvPr id="5" name="Rectangle 4">
            <a:extLst>
              <a:ext uri="{FF2B5EF4-FFF2-40B4-BE49-F238E27FC236}">
                <a16:creationId xmlns:a16="http://schemas.microsoft.com/office/drawing/2014/main" id="{DDF9DB03-8421-7642-A3F0-F6B5D4F1F1E3}"/>
              </a:ext>
            </a:extLst>
          </p:cNvPr>
          <p:cNvSpPr/>
          <p:nvPr/>
        </p:nvSpPr>
        <p:spPr>
          <a:xfrm>
            <a:off x="68183" y="6550223"/>
            <a:ext cx="4876656" cy="307777"/>
          </a:xfrm>
          <a:prstGeom prst="rect">
            <a:avLst/>
          </a:prstGeom>
        </p:spPr>
        <p:txBody>
          <a:bodyPr wrap="none">
            <a:spAutoFit/>
          </a:bodyPr>
          <a:lstStyle/>
          <a:p>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l"/>
            <a:r>
              <a:rPr lang="en-US" sz="3200" kern="0" dirty="0"/>
              <a:t>Mutual Nearest Neighbors</a:t>
            </a:r>
          </a:p>
        </p:txBody>
      </p:sp>
    </p:spTree>
    <p:extLst>
      <p:ext uri="{BB962C8B-B14F-4D97-AF65-F5344CB8AC3E}">
        <p14:creationId xmlns:p14="http://schemas.microsoft.com/office/powerpoint/2010/main" val="13426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24137" y="1434578"/>
            <a:ext cx="7191375" cy="5046579"/>
          </a:xfrm>
          <a:prstGeom prst="rect">
            <a:avLst/>
          </a:prstGeom>
        </p:spPr>
      </p:pic>
      <p:sp>
        <p:nvSpPr>
          <p:cNvPr id="4" name="Rectangle 3"/>
          <p:cNvSpPr/>
          <p:nvPr/>
        </p:nvSpPr>
        <p:spPr>
          <a:xfrm>
            <a:off x="4692506" y="1079232"/>
            <a:ext cx="2806986" cy="369332"/>
          </a:xfrm>
          <a:prstGeom prst="rect">
            <a:avLst/>
          </a:prstGeom>
        </p:spPr>
        <p:txBody>
          <a:bodyPr wrap="square">
            <a:spAutoFit/>
          </a:bodyPr>
          <a:lstStyle/>
          <a:p>
            <a:r>
              <a:rPr lang="en-US">
                <a:latin typeface="Avenir Book" charset="0"/>
                <a:ea typeface="Avenir Book" charset="0"/>
                <a:cs typeface="Avenir Book" charset="0"/>
              </a:rPr>
              <a:t>4 pancreas </a:t>
            </a:r>
            <a:r>
              <a:rPr lang="en-US" dirty="0">
                <a:latin typeface="Avenir Book" charset="0"/>
                <a:ea typeface="Avenir Book" charset="0"/>
                <a:cs typeface="Avenir Book" charset="0"/>
              </a:rPr>
              <a:t>datasets</a:t>
            </a:r>
            <a:endParaRPr lang="en-US" dirty="0">
              <a:effectLst/>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Mutual Nearest Neighbors</a:t>
            </a:r>
            <a:endParaRPr lang="en-US" sz="3200" kern="0" dirty="0"/>
          </a:p>
        </p:txBody>
      </p:sp>
      <p:sp>
        <p:nvSpPr>
          <p:cNvPr id="7" name="Rectangle 6">
            <a:extLst>
              <a:ext uri="{FF2B5EF4-FFF2-40B4-BE49-F238E27FC236}">
                <a16:creationId xmlns:a16="http://schemas.microsoft.com/office/drawing/2014/main" id="{DDF9DB03-8421-7642-A3F0-F6B5D4F1F1E3}"/>
              </a:ext>
            </a:extLst>
          </p:cNvPr>
          <p:cNvSpPr/>
          <p:nvPr/>
        </p:nvSpPr>
        <p:spPr>
          <a:xfrm>
            <a:off x="7297654" y="6581001"/>
            <a:ext cx="4876656" cy="307777"/>
          </a:xfrm>
          <a:prstGeom prst="rect">
            <a:avLst/>
          </a:prstGeom>
        </p:spPr>
        <p:txBody>
          <a:bodyPr wrap="none">
            <a:spAutoFit/>
          </a:bodyPr>
          <a:lstStyle/>
          <a:p>
            <a:pPr algn="r"/>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1362870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1" name="Google Shape;261;p3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lgn="l">
              <a:spcBef>
                <a:spcPts val="0"/>
              </a:spcBef>
              <a:spcAft>
                <a:spcPts val="800"/>
              </a:spcAft>
            </a:pPr>
            <a:r>
              <a:rPr lang="en-GB" sz="5333">
                <a:solidFill>
                  <a:srgbClr val="222222"/>
                </a:solidFill>
                <a:highlight>
                  <a:srgbClr val="FFFFFF"/>
                </a:highlight>
                <a:latin typeface="Roboto"/>
                <a:ea typeface="Roboto"/>
                <a:cs typeface="Roboto"/>
                <a:sym typeface="Roboto"/>
              </a:rPr>
              <a:t>Luecken, M.D., Büttner, M., Chaichoompu, K. </a:t>
            </a:r>
            <a:r>
              <a:rPr lang="en-GB" sz="5333" i="1">
                <a:solidFill>
                  <a:srgbClr val="222222"/>
                </a:solidFill>
                <a:highlight>
                  <a:srgbClr val="FFFFFF"/>
                </a:highlight>
                <a:latin typeface="Roboto"/>
                <a:ea typeface="Roboto"/>
                <a:cs typeface="Roboto"/>
                <a:sym typeface="Roboto"/>
              </a:rPr>
              <a:t>et al.</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19, 41–50 (2022)</a:t>
            </a:r>
            <a:endParaRPr sz="1600">
              <a:solidFill>
                <a:srgbClr val="24292F"/>
              </a:solidFill>
              <a:highlight>
                <a:srgbClr val="FFFFFF"/>
              </a:highlight>
            </a:endParaRPr>
          </a:p>
        </p:txBody>
      </p:sp>
      <p:pic>
        <p:nvPicPr>
          <p:cNvPr id="262" name="Google Shape;262;p37"/>
          <p:cNvPicPr preferRelativeResize="0"/>
          <p:nvPr/>
        </p:nvPicPr>
        <p:blipFill>
          <a:blip r:embed="rId3">
            <a:alphaModFix/>
          </a:blip>
          <a:stretch>
            <a:fillRect/>
          </a:stretch>
        </p:blipFill>
        <p:spPr>
          <a:xfrm>
            <a:off x="2674166" y="1073769"/>
            <a:ext cx="8624797" cy="4851433"/>
          </a:xfrm>
          <a:prstGeom prst="rect">
            <a:avLst/>
          </a:prstGeom>
          <a:noFill/>
          <a:ln>
            <a:noFill/>
          </a:ln>
        </p:spPr>
      </p:pic>
    </p:spTree>
    <p:extLst>
      <p:ext uri="{BB962C8B-B14F-4D97-AF65-F5344CB8AC3E}">
        <p14:creationId xmlns:p14="http://schemas.microsoft.com/office/powerpoint/2010/main" val="29602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8" name="Google Shape;268;p38"/>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r>
              <a:rPr lang="en-GB" u="sng">
                <a:solidFill>
                  <a:schemeClr val="hlink"/>
                </a:solidFill>
                <a:hlinkClick r:id="rId3"/>
              </a:rPr>
              <a:t>https://theislab.github.io/scib-reproducibility/index.html</a:t>
            </a:r>
            <a:r>
              <a:rPr lang="en-GB"/>
              <a:t> </a:t>
            </a:r>
            <a:endParaRPr/>
          </a:p>
        </p:txBody>
      </p:sp>
      <p:sp>
        <p:nvSpPr>
          <p:cNvPr id="269" name="Google Shape;269;p38"/>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endParaRPr/>
          </a:p>
        </p:txBody>
      </p:sp>
      <p:pic>
        <p:nvPicPr>
          <p:cNvPr id="270" name="Google Shape;270;p38"/>
          <p:cNvPicPr preferRelativeResize="0"/>
          <p:nvPr/>
        </p:nvPicPr>
        <p:blipFill>
          <a:blip r:embed="rId4">
            <a:alphaModFix/>
          </a:blip>
          <a:stretch>
            <a:fillRect/>
          </a:stretch>
        </p:blipFill>
        <p:spPr>
          <a:xfrm>
            <a:off x="2947069" y="914235"/>
            <a:ext cx="6968668" cy="4879400"/>
          </a:xfrm>
          <a:prstGeom prst="rect">
            <a:avLst/>
          </a:prstGeom>
          <a:noFill/>
          <a:ln>
            <a:noFill/>
          </a:ln>
        </p:spPr>
      </p:pic>
    </p:spTree>
    <p:extLst>
      <p:ext uri="{BB962C8B-B14F-4D97-AF65-F5344CB8AC3E}">
        <p14:creationId xmlns:p14="http://schemas.microsoft.com/office/powerpoint/2010/main" val="261068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Why do large cohort studies?</a:t>
            </a:r>
            <a:endParaRPr dirty="0"/>
          </a:p>
        </p:txBody>
      </p:sp>
      <p:sp>
        <p:nvSpPr>
          <p:cNvPr id="92" name="Google Shape;92;p18"/>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Some effects are difficult to attribute to patient-level covariates if those are confounded.</a:t>
            </a:r>
            <a:endParaRPr dirty="0"/>
          </a:p>
          <a:p>
            <a:pPr marL="0" indent="0">
              <a:spcBef>
                <a:spcPts val="1600"/>
              </a:spcBef>
              <a:buNone/>
            </a:pPr>
            <a:r>
              <a:rPr lang="en-GB" dirty="0"/>
              <a:t>e.g.: How do smoking status and age contribute to virus entry-related genes in lung cells? </a:t>
            </a:r>
            <a:endParaRPr lang="en-US" dirty="0"/>
          </a:p>
          <a:p>
            <a:pPr marL="380990" indent="-228594">
              <a:spcAft>
                <a:spcPts val="1600"/>
              </a:spcAft>
              <a:buNone/>
            </a:pPr>
            <a:r>
              <a:rPr lang="en-US" dirty="0"/>
              <a:t>Challenge:  age and smoking status are highly correlated</a:t>
            </a:r>
            <a:endParaRPr dirty="0"/>
          </a:p>
        </p:txBody>
      </p:sp>
      <p:sp>
        <p:nvSpPr>
          <p:cNvPr id="93" name="Google Shape;93;p18"/>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39</a:t>
            </a:fld>
            <a:endParaRPr/>
          </a:p>
        </p:txBody>
      </p:sp>
      <p:pic>
        <p:nvPicPr>
          <p:cNvPr id="94" name="Google Shape;94;p18"/>
          <p:cNvPicPr preferRelativeResize="0"/>
          <p:nvPr/>
        </p:nvPicPr>
        <p:blipFill rotWithShape="1">
          <a:blip r:embed="rId3">
            <a:alphaModFix/>
          </a:blip>
          <a:srcRect/>
          <a:stretch/>
        </p:blipFill>
        <p:spPr>
          <a:xfrm>
            <a:off x="769003" y="3689351"/>
            <a:ext cx="7732765" cy="2254249"/>
          </a:xfrm>
          <a:prstGeom prst="rect">
            <a:avLst/>
          </a:prstGeom>
          <a:noFill/>
          <a:ln>
            <a:noFill/>
          </a:ln>
        </p:spPr>
      </p:pic>
      <p:sp>
        <p:nvSpPr>
          <p:cNvPr id="95" name="Google Shape;95;p18"/>
          <p:cNvSpPr txBox="1">
            <a:spLocks noGrp="1"/>
          </p:cNvSpPr>
          <p:nvPr>
            <p:ph type="body" idx="3"/>
          </p:nvPr>
        </p:nvSpPr>
        <p:spPr>
          <a:xfrm>
            <a:off x="6244168" y="5683233"/>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Muus et al., 2021</a:t>
            </a:r>
            <a:endParaRPr/>
          </a:p>
          <a:p>
            <a:pPr marL="0" indent="0" algn="r">
              <a:spcBef>
                <a:spcPts val="0"/>
              </a:spcBef>
              <a:buClr>
                <a:schemeClr val="hlink"/>
              </a:buClr>
              <a:buSzPts val="1100"/>
            </a:pPr>
            <a:r>
              <a:rPr lang="en-GB" sz="1467" u="sng">
                <a:solidFill>
                  <a:schemeClr val="hlink"/>
                </a:solidFill>
                <a:hlinkClick r:id="rId4"/>
              </a:rPr>
              <a:t>https://doi.org/10.1038/s41592-021-01336-8</a:t>
            </a:r>
            <a:r>
              <a:rPr lang="en-GB" sz="1467">
                <a:solidFill>
                  <a:schemeClr val="dk1"/>
                </a:solidFill>
              </a:rPr>
              <a:t> </a:t>
            </a:r>
            <a:endParaRPr sz="1467">
              <a:solidFill>
                <a:schemeClr val="dk1"/>
              </a:solidFill>
            </a:endParaRPr>
          </a:p>
        </p:txBody>
      </p:sp>
    </p:spTree>
    <p:extLst>
      <p:ext uri="{BB962C8B-B14F-4D97-AF65-F5344CB8AC3E}">
        <p14:creationId xmlns:p14="http://schemas.microsoft.com/office/powerpoint/2010/main" val="2403504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FAF9B-E4D0-B03E-E227-563386909A78}"/>
              </a:ext>
            </a:extLst>
          </p:cNvPr>
          <p:cNvPicPr>
            <a:picLocks noChangeAspect="1"/>
          </p:cNvPicPr>
          <p:nvPr/>
        </p:nvPicPr>
        <p:blipFill>
          <a:blip r:embed="rId3"/>
          <a:stretch>
            <a:fillRect/>
          </a:stretch>
        </p:blipFill>
        <p:spPr>
          <a:xfrm>
            <a:off x="609600" y="1098549"/>
            <a:ext cx="10972800" cy="4781006"/>
          </a:xfrm>
          <a:prstGeom prst="rect">
            <a:avLst/>
          </a:prstGeom>
        </p:spPr>
      </p:pic>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features measured from same cells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302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Examples of problems posed by large cohort studies</a:t>
            </a:r>
            <a:endParaRPr/>
          </a:p>
        </p:txBody>
      </p:sp>
      <p:sp>
        <p:nvSpPr>
          <p:cNvPr id="108" name="Google Shape;108;p20"/>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har char="-"/>
            </a:pPr>
            <a:r>
              <a:rPr lang="en-GB"/>
              <a:t>Technical batch effects confound biological variation of interest:</a:t>
            </a:r>
            <a:endParaRPr/>
          </a:p>
          <a:p>
            <a:pPr lvl="1" indent="-423323">
              <a:spcBef>
                <a:spcPts val="0"/>
              </a:spcBef>
              <a:buSzPts val="1400"/>
              <a:buChar char="-"/>
            </a:pPr>
            <a:r>
              <a:rPr lang="en-GB"/>
              <a:t>Site and time of collection</a:t>
            </a:r>
            <a:endParaRPr/>
          </a:p>
          <a:p>
            <a:pPr lvl="1" indent="-423323">
              <a:spcBef>
                <a:spcPts val="0"/>
              </a:spcBef>
              <a:buSzPts val="1400"/>
              <a:buChar char="-"/>
            </a:pPr>
            <a:r>
              <a:rPr lang="en-GB"/>
              <a:t>Experimental protocol used</a:t>
            </a:r>
            <a:endParaRPr/>
          </a:p>
          <a:p>
            <a:pPr>
              <a:spcBef>
                <a:spcPts val="0"/>
              </a:spcBef>
              <a:buChar char="-"/>
            </a:pPr>
            <a:r>
              <a:rPr lang="en-GB"/>
              <a:t>Different sources of biological variation confound biological variation of interest:</a:t>
            </a:r>
            <a:endParaRPr/>
          </a:p>
          <a:p>
            <a:pPr lvl="1" indent="-423323">
              <a:spcBef>
                <a:spcPts val="0"/>
              </a:spcBef>
              <a:buSzPts val="1400"/>
              <a:buChar char="-"/>
            </a:pPr>
            <a:r>
              <a:rPr lang="en-GB"/>
              <a:t>Cell cycle</a:t>
            </a:r>
            <a:endParaRPr/>
          </a:p>
          <a:p>
            <a:pPr lvl="1" indent="-423323">
              <a:spcBef>
                <a:spcPts val="0"/>
              </a:spcBef>
              <a:buSzPts val="1400"/>
              <a:buChar char="-"/>
            </a:pPr>
            <a:r>
              <a:rPr lang="en-GB"/>
              <a:t>Anatomy of sampling</a:t>
            </a:r>
            <a:endParaRPr/>
          </a:p>
          <a:p>
            <a:pPr marL="0" indent="0">
              <a:spcBef>
                <a:spcPts val="1600"/>
              </a:spcBef>
              <a:buNone/>
            </a:pPr>
            <a:r>
              <a:rPr lang="en-GB"/>
              <a:t>→ Often requires data integration!</a:t>
            </a:r>
            <a:endParaRPr/>
          </a:p>
        </p:txBody>
      </p:sp>
      <p:sp>
        <p:nvSpPr>
          <p:cNvPr id="109" name="Google Shape;109;p20"/>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40</a:t>
            </a:fld>
            <a:endParaRPr/>
          </a:p>
        </p:txBody>
      </p:sp>
    </p:spTree>
    <p:extLst>
      <p:ext uri="{BB962C8B-B14F-4D97-AF65-F5344CB8AC3E}">
        <p14:creationId xmlns:p14="http://schemas.microsoft.com/office/powerpoint/2010/main" val="3165943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What is data integration?</a:t>
            </a:r>
            <a:endParaRPr/>
          </a:p>
        </p:txBody>
      </p:sp>
      <p:sp>
        <p:nvSpPr>
          <p:cNvPr id="115" name="Google Shape;115;p21"/>
          <p:cNvSpPr txBox="1">
            <a:spLocks noGrp="1"/>
          </p:cNvSpPr>
          <p:nvPr>
            <p:ph type="body" idx="1"/>
          </p:nvPr>
        </p:nvSpPr>
        <p:spPr>
          <a:xfrm>
            <a:off x="609601" y="914400"/>
            <a:ext cx="44416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a:t>Data integration aims to display only variation that is key to understand a cellular system while collapsing variation that is mainly due to “batch effects” that do not serve the understanding of the process in question.</a:t>
            </a:r>
            <a:endParaRPr/>
          </a:p>
          <a:p>
            <a:pPr marL="0" indent="0">
              <a:spcBef>
                <a:spcPts val="1600"/>
              </a:spcBef>
              <a:buNone/>
            </a:pPr>
            <a:r>
              <a:rPr lang="en-GB"/>
              <a:t>Batch effects can be variation between biological replicates or experimental protocols for example.</a:t>
            </a:r>
            <a:endParaRPr/>
          </a:p>
          <a:p>
            <a:pPr marL="380990" indent="-228594">
              <a:spcBef>
                <a:spcPts val="2080"/>
              </a:spcBef>
              <a:spcAft>
                <a:spcPts val="1600"/>
              </a:spcAft>
              <a:buNone/>
            </a:pPr>
            <a:endParaRPr/>
          </a:p>
        </p:txBody>
      </p:sp>
      <p:sp>
        <p:nvSpPr>
          <p:cNvPr id="116" name="Google Shape;116;p21"/>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41</a:t>
            </a:fld>
            <a:endParaRPr/>
          </a:p>
        </p:txBody>
      </p:sp>
      <p:pic>
        <p:nvPicPr>
          <p:cNvPr id="117" name="Google Shape;117;p21"/>
          <p:cNvPicPr preferRelativeResize="0"/>
          <p:nvPr/>
        </p:nvPicPr>
        <p:blipFill rotWithShape="1">
          <a:blip r:embed="rId3">
            <a:alphaModFix/>
          </a:blip>
          <a:srcRect l="2215" t="66764" r="39482" b="5304"/>
          <a:stretch/>
        </p:blipFill>
        <p:spPr>
          <a:xfrm>
            <a:off x="5615501" y="3267667"/>
            <a:ext cx="6373132" cy="1637867"/>
          </a:xfrm>
          <a:prstGeom prst="rect">
            <a:avLst/>
          </a:prstGeom>
          <a:noFill/>
          <a:ln>
            <a:noFill/>
          </a:ln>
        </p:spPr>
      </p:pic>
      <p:sp>
        <p:nvSpPr>
          <p:cNvPr id="118" name="Google Shape;118;p21"/>
          <p:cNvSpPr txBox="1">
            <a:spLocks noGrp="1"/>
          </p:cNvSpPr>
          <p:nvPr>
            <p:ph type="body" idx="3"/>
          </p:nvPr>
        </p:nvSpPr>
        <p:spPr>
          <a:xfrm>
            <a:off x="7567335" y="4965633"/>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Lücken </a:t>
            </a:r>
            <a:r>
              <a:rPr lang="en-GB" i="1"/>
              <a:t>et al.</a:t>
            </a:r>
            <a:r>
              <a:rPr lang="en-GB"/>
              <a:t>, 2022</a:t>
            </a:r>
            <a:endParaRPr/>
          </a:p>
          <a:p>
            <a:pPr marL="0" indent="0" algn="r">
              <a:spcBef>
                <a:spcPts val="0"/>
              </a:spcBef>
              <a:buClr>
                <a:schemeClr val="dk1"/>
              </a:buClr>
              <a:buSzPts val="1100"/>
            </a:pPr>
            <a:r>
              <a:rPr lang="en-GB" sz="1467" u="sng">
                <a:solidFill>
                  <a:schemeClr val="hlink"/>
                </a:solidFill>
                <a:hlinkClick r:id="rId4"/>
              </a:rPr>
              <a:t>https://doi.org/10.1038/s41592-021-01336-8</a:t>
            </a:r>
            <a:endParaRPr sz="1467">
              <a:solidFill>
                <a:schemeClr val="dk1"/>
              </a:solidFill>
            </a:endParaRPr>
          </a:p>
        </p:txBody>
      </p:sp>
    </p:spTree>
    <p:extLst>
      <p:ext uri="{BB962C8B-B14F-4D97-AF65-F5344CB8AC3E}">
        <p14:creationId xmlns:p14="http://schemas.microsoft.com/office/powerpoint/2010/main" val="2817264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3856" y="1106906"/>
            <a:ext cx="5674027" cy="4610768"/>
          </a:xfrm>
          <a:prstGeom prst="rect">
            <a:avLst/>
          </a:prstGeom>
        </p:spPr>
      </p:pic>
      <p:sp>
        <p:nvSpPr>
          <p:cNvPr id="5" name="Rectangle 4"/>
          <p:cNvSpPr/>
          <p:nvPr/>
        </p:nvSpPr>
        <p:spPr>
          <a:xfrm>
            <a:off x="3166944" y="780267"/>
            <a:ext cx="6464968" cy="369332"/>
          </a:xfrm>
          <a:prstGeom prst="rect">
            <a:avLst/>
          </a:prstGeom>
        </p:spPr>
        <p:txBody>
          <a:bodyPr wrap="square">
            <a:spAutoFit/>
          </a:bodyPr>
          <a:lstStyle/>
          <a:p>
            <a:r>
              <a:rPr lang="en-US" dirty="0"/>
              <a:t>Datasets simulated from </a:t>
            </a:r>
            <a:r>
              <a:rPr lang="en-US"/>
              <a:t>a Gaussian mixture model</a:t>
            </a:r>
            <a:endParaRPr lang="en-US" dirty="0">
              <a:effectLst/>
            </a:endParaRPr>
          </a:p>
        </p:txBody>
      </p:sp>
      <p:sp>
        <p:nvSpPr>
          <p:cNvPr id="6" name="Rectangle 5"/>
          <p:cNvSpPr/>
          <p:nvPr/>
        </p:nvSpPr>
        <p:spPr>
          <a:xfrm>
            <a:off x="2923856" y="5873115"/>
            <a:ext cx="6464968" cy="707886"/>
          </a:xfrm>
          <a:prstGeom prst="rect">
            <a:avLst/>
          </a:prstGeom>
        </p:spPr>
        <p:txBody>
          <a:bodyPr wrap="square">
            <a:spAutoFit/>
          </a:bodyPr>
          <a:lstStyle/>
          <a:p>
            <a:r>
              <a:rPr lang="en-US" sz="2000" dirty="0">
                <a:latin typeface="Avenir Book" charset="0"/>
                <a:ea typeface="Avenir Book" charset="0"/>
                <a:cs typeface="Avenir Book" charset="0"/>
              </a:rPr>
              <a:t>What are pros and cons of using simulation to assess a computational method?</a:t>
            </a:r>
            <a:endParaRPr lang="en-US" sz="2000" dirty="0">
              <a:effectLst/>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Mutual Nearest Neighbors</a:t>
            </a:r>
            <a:endParaRPr lang="en-US" sz="3200" kern="0" dirty="0"/>
          </a:p>
        </p:txBody>
      </p:sp>
      <p:sp>
        <p:nvSpPr>
          <p:cNvPr id="8" name="Rectangle 7">
            <a:extLst>
              <a:ext uri="{FF2B5EF4-FFF2-40B4-BE49-F238E27FC236}">
                <a16:creationId xmlns:a16="http://schemas.microsoft.com/office/drawing/2014/main" id="{DDF9DB03-8421-7642-A3F0-F6B5D4F1F1E3}"/>
              </a:ext>
            </a:extLst>
          </p:cNvPr>
          <p:cNvSpPr/>
          <p:nvPr/>
        </p:nvSpPr>
        <p:spPr>
          <a:xfrm>
            <a:off x="7297654" y="6581001"/>
            <a:ext cx="4876656" cy="307777"/>
          </a:xfrm>
          <a:prstGeom prst="rect">
            <a:avLst/>
          </a:prstGeom>
        </p:spPr>
        <p:txBody>
          <a:bodyPr wrap="none">
            <a:spAutoFit/>
          </a:bodyPr>
          <a:lstStyle/>
          <a:p>
            <a:pPr algn="r"/>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4226909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Architecture Surgery: scArches</a:t>
            </a:r>
            <a:endParaRPr/>
          </a:p>
        </p:txBody>
      </p:sp>
      <p:sp>
        <p:nvSpPr>
          <p:cNvPr id="147" name="Google Shape;147;p25"/>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43</a:t>
            </a:fld>
            <a:endParaRPr/>
          </a:p>
        </p:txBody>
      </p:sp>
      <p:sp>
        <p:nvSpPr>
          <p:cNvPr id="148" name="Google Shape;148;p25"/>
          <p:cNvSpPr txBox="1">
            <a:spLocks noGrp="1"/>
          </p:cNvSpPr>
          <p:nvPr>
            <p:ph type="body" idx="3"/>
          </p:nvPr>
        </p:nvSpPr>
        <p:spPr>
          <a:xfrm>
            <a:off x="7701557" y="6356367"/>
            <a:ext cx="34104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Clr>
                <a:schemeClr val="hlink"/>
              </a:buClr>
              <a:buSzPct val="100000"/>
            </a:pPr>
            <a:endParaRPr/>
          </a:p>
          <a:p>
            <a:pPr marL="0" indent="0">
              <a:spcAft>
                <a:spcPts val="1600"/>
              </a:spcAft>
              <a:buSzPct val="100000"/>
            </a:pPr>
            <a:endParaRPr/>
          </a:p>
        </p:txBody>
      </p:sp>
      <p:sp>
        <p:nvSpPr>
          <p:cNvPr id="149" name="Google Shape;149;p25"/>
          <p:cNvSpPr txBox="1"/>
          <p:nvPr/>
        </p:nvSpPr>
        <p:spPr>
          <a:xfrm>
            <a:off x="878960" y="1128047"/>
            <a:ext cx="5663200" cy="4555200"/>
          </a:xfrm>
          <a:prstGeom prst="rect">
            <a:avLst/>
          </a:prstGeom>
          <a:noFill/>
          <a:ln>
            <a:noFill/>
          </a:ln>
        </p:spPr>
        <p:txBody>
          <a:bodyPr spcFirstLastPara="1" wrap="square" lIns="121900" tIns="121900" rIns="121900" bIns="121900" anchor="t" anchorCtr="0">
            <a:normAutofit/>
          </a:bodyPr>
          <a:lstStyle/>
          <a:p>
            <a:pPr>
              <a:spcBef>
                <a:spcPts val="0"/>
              </a:spcBef>
              <a:spcAft>
                <a:spcPts val="0"/>
              </a:spcAft>
              <a:buClr>
                <a:srgbClr val="133C68"/>
              </a:buClr>
              <a:buSzPts val="1800"/>
            </a:pPr>
            <a:r>
              <a:rPr lang="en-GB" sz="2400">
                <a:solidFill>
                  <a:srgbClr val="133C68"/>
                </a:solidFill>
                <a:latin typeface="Avenir"/>
                <a:ea typeface="Avenir"/>
                <a:cs typeface="Avenir"/>
                <a:sym typeface="Avenir"/>
              </a:rPr>
              <a:t>As an extension to CVAEs, models can be set up for training such that only parameters relevant for the condition effects in the forward pass are trained.</a:t>
            </a:r>
            <a:endParaRPr/>
          </a:p>
          <a:p>
            <a:pPr>
              <a:spcBef>
                <a:spcPts val="1600"/>
              </a:spcBef>
              <a:spcAft>
                <a:spcPts val="1600"/>
              </a:spcAft>
              <a:buClr>
                <a:srgbClr val="133C68"/>
              </a:buClr>
              <a:buSzPts val="1800"/>
            </a:pPr>
            <a:r>
              <a:rPr lang="en-GB" sz="2400">
                <a:solidFill>
                  <a:srgbClr val="133C68"/>
                </a:solidFill>
                <a:latin typeface="Avenir"/>
                <a:ea typeface="Avenir"/>
                <a:cs typeface="Avenir"/>
                <a:sym typeface="Avenir"/>
              </a:rPr>
              <a:t>Using this type of training schedule, data integration models can be fit very quickly and convergence can be guided.</a:t>
            </a:r>
            <a:endParaRPr/>
          </a:p>
        </p:txBody>
      </p:sp>
      <p:pic>
        <p:nvPicPr>
          <p:cNvPr id="150" name="Google Shape;150;p25"/>
          <p:cNvPicPr preferRelativeResize="0"/>
          <p:nvPr/>
        </p:nvPicPr>
        <p:blipFill rotWithShape="1">
          <a:blip r:embed="rId3">
            <a:alphaModFix/>
          </a:blip>
          <a:srcRect/>
          <a:stretch/>
        </p:blipFill>
        <p:spPr>
          <a:xfrm>
            <a:off x="7092371" y="1822963"/>
            <a:ext cx="4628800" cy="2563643"/>
          </a:xfrm>
          <a:prstGeom prst="rect">
            <a:avLst/>
          </a:prstGeom>
          <a:noFill/>
          <a:ln>
            <a:noFill/>
          </a:ln>
        </p:spPr>
      </p:pic>
      <p:sp>
        <p:nvSpPr>
          <p:cNvPr id="151" name="Google Shape;151;p25"/>
          <p:cNvSpPr txBox="1">
            <a:spLocks noGrp="1"/>
          </p:cNvSpPr>
          <p:nvPr>
            <p:ph type="body" idx="3"/>
          </p:nvPr>
        </p:nvSpPr>
        <p:spPr>
          <a:xfrm>
            <a:off x="7149168" y="4282900"/>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Lotfollahi </a:t>
            </a:r>
            <a:r>
              <a:rPr lang="en-GB" i="1"/>
              <a:t>et al.</a:t>
            </a:r>
            <a:r>
              <a:rPr lang="en-GB"/>
              <a:t>, 2021</a:t>
            </a:r>
            <a:endParaRPr/>
          </a:p>
          <a:p>
            <a:pPr marL="0" indent="0" algn="r">
              <a:spcBef>
                <a:spcPts val="0"/>
              </a:spcBef>
              <a:buClr>
                <a:schemeClr val="dk1"/>
              </a:buClr>
              <a:buSzPts val="1100"/>
            </a:pPr>
            <a:r>
              <a:rPr lang="en-GB" sz="1467" u="sng">
                <a:solidFill>
                  <a:schemeClr val="hlink"/>
                </a:solidFill>
                <a:hlinkClick r:id="rId4"/>
              </a:rPr>
              <a:t>https://doi.org/10.1038/s41587-021-01001-7</a:t>
            </a:r>
            <a:endParaRPr sz="1467">
              <a:solidFill>
                <a:schemeClr val="dk1"/>
              </a:solidFill>
            </a:endParaRPr>
          </a:p>
        </p:txBody>
      </p:sp>
    </p:spTree>
    <p:extLst>
      <p:ext uri="{BB962C8B-B14F-4D97-AF65-F5344CB8AC3E}">
        <p14:creationId xmlns:p14="http://schemas.microsoft.com/office/powerpoint/2010/main" val="2937219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VAEs: scVI, SCANVI, scGen, …</a:t>
            </a:r>
            <a:endParaRPr/>
          </a:p>
        </p:txBody>
      </p:sp>
      <p:sp>
        <p:nvSpPr>
          <p:cNvPr id="140" name="Google Shape;140;p24"/>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a:t>Variational autoencoders can correct for batch effects through conditional variables (conditional variational autoencoders). </a:t>
            </a:r>
            <a:endParaRPr/>
          </a:p>
          <a:p>
            <a:pPr marL="0" indent="0">
              <a:spcBef>
                <a:spcPts val="1600"/>
              </a:spcBef>
              <a:buNone/>
            </a:pPr>
            <a:r>
              <a:rPr lang="en-GB"/>
              <a:t>The “integrated data” is the embedding in the latent space.</a:t>
            </a:r>
            <a:endParaRPr/>
          </a:p>
          <a:p>
            <a:pPr marL="0" indent="0">
              <a:spcBef>
                <a:spcPts val="1600"/>
              </a:spcBef>
              <a:buNone/>
            </a:pPr>
            <a:r>
              <a:rPr lang="en-GB"/>
              <a:t>Methods differ in:</a:t>
            </a:r>
            <a:endParaRPr/>
          </a:p>
          <a:p>
            <a:pPr>
              <a:spcBef>
                <a:spcPts val="1600"/>
              </a:spcBef>
              <a:buChar char="-"/>
            </a:pPr>
            <a:r>
              <a:rPr lang="en-GB"/>
              <a:t>The use of auxiliary information: SCANVI uses cell type annotation to improve mapping of cells between conditions where scVI does not require this type of information.</a:t>
            </a:r>
            <a:endParaRPr/>
          </a:p>
          <a:p>
            <a:pPr>
              <a:spcBef>
                <a:spcPts val="0"/>
              </a:spcBef>
              <a:buChar char="-"/>
            </a:pPr>
            <a:r>
              <a:rPr lang="en-GB"/>
              <a:t>The exact architecture of the VAE and its training. Note: the data is only integrated if the model converged well during training, this may result in differential performance between examples!</a:t>
            </a:r>
            <a:endParaRPr/>
          </a:p>
          <a:p>
            <a:pPr marL="380990" indent="-228594">
              <a:spcAft>
                <a:spcPts val="1600"/>
              </a:spcAft>
              <a:buNone/>
            </a:pPr>
            <a:endParaRPr/>
          </a:p>
        </p:txBody>
      </p:sp>
      <p:sp>
        <p:nvSpPr>
          <p:cNvPr id="141" name="Google Shape;141;p24"/>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44</a:t>
            </a:fld>
            <a:endParaRPr/>
          </a:p>
        </p:txBody>
      </p:sp>
    </p:spTree>
    <p:extLst>
      <p:ext uri="{BB962C8B-B14F-4D97-AF65-F5344CB8AC3E}">
        <p14:creationId xmlns:p14="http://schemas.microsoft.com/office/powerpoint/2010/main" val="4046454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a:extLst>
              <a:ext uri="{FF2B5EF4-FFF2-40B4-BE49-F238E27FC236}">
                <a16:creationId xmlns:a16="http://schemas.microsoft.com/office/drawing/2014/main" id="{EF60910C-4907-F343-B95E-27AA29CF0BD1}"/>
              </a:ext>
            </a:extLst>
          </p:cNvPr>
          <p:cNvSpPr txBox="1">
            <a:spLocks noChangeArrowheads="1"/>
          </p:cNvSpPr>
          <p:nvPr/>
        </p:nvSpPr>
        <p:spPr bwMode="auto">
          <a:xfrm>
            <a:off x="7454244" y="6548042"/>
            <a:ext cx="4737755"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charset="0"/>
              </a:defRPr>
            </a:lvl1pPr>
            <a:lvl2pPr marL="742950" indent="-28575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charset="0"/>
              </a:defRPr>
            </a:lvl2pPr>
            <a:lvl3pPr marL="11430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charset="0"/>
              </a:defRPr>
            </a:lvl3pPr>
            <a:lvl4pPr marL="16002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4pPr>
            <a:lvl5pPr marL="20574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9pPr>
          </a:lstStyle>
          <a:p>
            <a:pPr algn="r" eaLnBrk="1" hangingPunct="1">
              <a:spcBef>
                <a:spcPct val="0"/>
              </a:spcBef>
              <a:buClr>
                <a:srgbClr val="000000"/>
              </a:buClr>
              <a:buFont typeface="Times New Roman" charset="0"/>
              <a:buNone/>
            </a:pPr>
            <a:r>
              <a:rPr lang="en-GB" altLang="en-US" sz="1400" dirty="0">
                <a:solidFill>
                  <a:srgbClr val="000000"/>
                </a:solidFill>
                <a:latin typeface="Avenir Book" charset="0"/>
                <a:ea typeface="Avenir Book" charset="0"/>
                <a:cs typeface="Avenir Book" charset="0"/>
              </a:rPr>
              <a:t>Brunet J. et </a:t>
            </a:r>
            <a:r>
              <a:rPr lang="en-GB" altLang="en-US" sz="1400" i="1" dirty="0">
                <a:solidFill>
                  <a:srgbClr val="000000"/>
                </a:solidFill>
                <a:latin typeface="Avenir Book" charset="0"/>
                <a:ea typeface="Avenir Book" charset="0"/>
                <a:cs typeface="Avenir Book" charset="0"/>
              </a:rPr>
              <a:t>al</a:t>
            </a:r>
            <a:r>
              <a:rPr lang="en-GB" altLang="en-US" sz="1400" dirty="0">
                <a:solidFill>
                  <a:srgbClr val="000000"/>
                </a:solidFill>
                <a:latin typeface="Avenir Book" charset="0"/>
                <a:ea typeface="Avenir Book" charset="0"/>
                <a:cs typeface="Avenir Book" charset="0"/>
              </a:rPr>
              <a:t>. (2004) </a:t>
            </a:r>
            <a:r>
              <a:rPr lang="en-GB" altLang="en-US" sz="1400" i="1" dirty="0">
                <a:solidFill>
                  <a:srgbClr val="000000"/>
                </a:solidFill>
                <a:latin typeface="Avenir Book" charset="0"/>
                <a:ea typeface="Avenir Book" charset="0"/>
                <a:cs typeface="Avenir Book" charset="0"/>
              </a:rPr>
              <a:t>PNAS</a:t>
            </a:r>
            <a:r>
              <a:rPr lang="en-GB" altLang="en-US" sz="1400" dirty="0">
                <a:solidFill>
                  <a:srgbClr val="000000"/>
                </a:solidFill>
                <a:latin typeface="Avenir Book" charset="0"/>
                <a:ea typeface="Avenir Book" charset="0"/>
                <a:cs typeface="Avenir Book" charset="0"/>
              </a:rPr>
              <a:t>. 101:12</a:t>
            </a:r>
            <a:r>
              <a:rPr lang="en-US" altLang="en-US" sz="1400" dirty="0">
                <a:solidFill>
                  <a:srgbClr val="000000"/>
                </a:solidFill>
                <a:latin typeface="Avenir Book" charset="0"/>
                <a:ea typeface="Avenir Book" charset="0"/>
                <a:cs typeface="Avenir Book" charset="0"/>
              </a:rPr>
              <a:t>, 4164-4169.</a:t>
            </a:r>
            <a:endParaRPr lang="en-GB" altLang="en-US" sz="1400" dirty="0">
              <a:solidFill>
                <a:srgbClr val="000000"/>
              </a:solidFill>
              <a:latin typeface="Avenir Book" charset="0"/>
              <a:ea typeface="Avenir Book" charset="0"/>
              <a:cs typeface="Avenir Book" charset="0"/>
            </a:endParaRPr>
          </a:p>
        </p:txBody>
      </p:sp>
      <p:sp>
        <p:nvSpPr>
          <p:cNvPr id="6" name="Rectangle 5">
            <a:extLst>
              <a:ext uri="{FF2B5EF4-FFF2-40B4-BE49-F238E27FC236}">
                <a16:creationId xmlns:a16="http://schemas.microsoft.com/office/drawing/2014/main" id="{FA8B6C07-0615-2E4F-87F5-3D5FB86BA50A}"/>
              </a:ext>
            </a:extLst>
          </p:cNvPr>
          <p:cNvSpPr/>
          <p:nvPr/>
        </p:nvSpPr>
        <p:spPr>
          <a:xfrm>
            <a:off x="3255464" y="1066023"/>
            <a:ext cx="7002965" cy="523220"/>
          </a:xfrm>
          <a:prstGeom prst="rect">
            <a:avLst/>
          </a:prstGeom>
        </p:spPr>
        <p:txBody>
          <a:bodyPr wrap="square">
            <a:spAutoFit/>
          </a:bodyPr>
          <a:lstStyle/>
          <a:p>
            <a:pPr algn="ctr" fontAlgn="base"/>
            <a:r>
              <a:rPr lang="en-US" sz="2800" b="1" dirty="0">
                <a:solidFill>
                  <a:srgbClr val="131313"/>
                </a:solidFill>
                <a:latin typeface="Avenir Book" charset="0"/>
                <a:ea typeface="Avenir Book" charset="0"/>
                <a:cs typeface="Avenir Book" charset="0"/>
              </a:rPr>
              <a:t>Nonnegative Matrix Factorization (NMF)</a:t>
            </a:r>
            <a:endParaRPr lang="en-US" sz="2800" b="1" dirty="0">
              <a:solidFill>
                <a:srgbClr val="131313"/>
              </a:solidFill>
              <a:effectLst/>
              <a:latin typeface="Avenir Book" charset="0"/>
              <a:ea typeface="Avenir Book" charset="0"/>
              <a:cs typeface="Avenir Book" charset="0"/>
            </a:endParaRPr>
          </a:p>
        </p:txBody>
      </p:sp>
      <p:pic>
        <p:nvPicPr>
          <p:cNvPr id="4" name="Picture 3">
            <a:extLst>
              <a:ext uri="{FF2B5EF4-FFF2-40B4-BE49-F238E27FC236}">
                <a16:creationId xmlns:a16="http://schemas.microsoft.com/office/drawing/2014/main" id="{2122D418-D4DE-3540-B156-DE6216320624}"/>
              </a:ext>
            </a:extLst>
          </p:cNvPr>
          <p:cNvPicPr>
            <a:picLocks noChangeAspect="1"/>
          </p:cNvPicPr>
          <p:nvPr/>
        </p:nvPicPr>
        <p:blipFill>
          <a:blip r:embed="rId3"/>
          <a:stretch>
            <a:fillRect/>
          </a:stretch>
        </p:blipFill>
        <p:spPr>
          <a:xfrm>
            <a:off x="3841522" y="1717835"/>
            <a:ext cx="5829151" cy="4745294"/>
          </a:xfrm>
          <a:prstGeom prst="rect">
            <a:avLst/>
          </a:prstGeom>
        </p:spPr>
      </p:pic>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a:t>
            </a:r>
          </a:p>
        </p:txBody>
      </p:sp>
      <p:sp>
        <p:nvSpPr>
          <p:cNvPr id="8" name="Rectangle 7"/>
          <p:cNvSpPr/>
          <p:nvPr/>
        </p:nvSpPr>
        <p:spPr>
          <a:xfrm>
            <a:off x="209550" y="2610953"/>
            <a:ext cx="3368842" cy="3416320"/>
          </a:xfrm>
          <a:prstGeom prst="rect">
            <a:avLst/>
          </a:prstGeom>
        </p:spPr>
        <p:txBody>
          <a:bodyPr wrap="square">
            <a:spAutoFit/>
          </a:bodyPr>
          <a:lstStyle/>
          <a:p>
            <a:r>
              <a:rPr lang="en-US" dirty="0">
                <a:solidFill>
                  <a:srgbClr val="333333"/>
                </a:solidFill>
                <a:latin typeface="Avenir Book" charset="0"/>
                <a:ea typeface="Avenir Book" charset="0"/>
                <a:cs typeface="Avenir Book" charset="0"/>
              </a:rPr>
              <a:t>“Our goal is to find a small number of </a:t>
            </a:r>
            <a:r>
              <a:rPr lang="en-US" dirty="0" err="1">
                <a:solidFill>
                  <a:srgbClr val="333333"/>
                </a:solidFill>
                <a:latin typeface="Avenir Book" charset="0"/>
                <a:ea typeface="Avenir Book" charset="0"/>
                <a:cs typeface="Avenir Book" charset="0"/>
              </a:rPr>
              <a:t>metagenes</a:t>
            </a:r>
            <a:r>
              <a:rPr lang="en-US" dirty="0">
                <a:solidFill>
                  <a:srgbClr val="333333"/>
                </a:solidFill>
                <a:latin typeface="Avenir Book" charset="0"/>
                <a:ea typeface="Avenir Book" charset="0"/>
                <a:cs typeface="Avenir Book" charset="0"/>
              </a:rPr>
              <a:t>, each defined as a positive linear combination of the </a:t>
            </a:r>
            <a:r>
              <a:rPr lang="en-US" i="1" dirty="0">
                <a:solidFill>
                  <a:srgbClr val="333333"/>
                </a:solidFill>
                <a:latin typeface="Avenir Book" charset="0"/>
                <a:ea typeface="Avenir Book" charset="0"/>
                <a:cs typeface="Avenir Book" charset="0"/>
              </a:rPr>
              <a:t>N</a:t>
            </a:r>
            <a:r>
              <a:rPr lang="en-US" dirty="0">
                <a:solidFill>
                  <a:srgbClr val="333333"/>
                </a:solidFill>
                <a:latin typeface="Avenir Book" charset="0"/>
                <a:ea typeface="Avenir Book" charset="0"/>
                <a:cs typeface="Avenir Book" charset="0"/>
              </a:rPr>
              <a:t> genes. We can then approximate the gene expression pattern of samples as positive linear combinations of these </a:t>
            </a:r>
            <a:r>
              <a:rPr lang="en-US" dirty="0" err="1">
                <a:solidFill>
                  <a:srgbClr val="333333"/>
                </a:solidFill>
                <a:latin typeface="Avenir Book" charset="0"/>
                <a:ea typeface="Avenir Book" charset="0"/>
                <a:cs typeface="Avenir Book" charset="0"/>
              </a:rPr>
              <a:t>metagenes</a:t>
            </a:r>
            <a:r>
              <a:rPr lang="en-US" dirty="0">
                <a:solidFill>
                  <a:srgbClr val="333333"/>
                </a:solidFill>
                <a:latin typeface="Avenir Book" charset="0"/>
                <a:ea typeface="Avenir Book" charset="0"/>
                <a:cs typeface="Avenir Book" charset="0"/>
              </a:rPr>
              <a:t>. Mathematically, this corresponds to factoring matrix </a:t>
            </a:r>
            <a:r>
              <a:rPr lang="en-US" i="1" dirty="0">
                <a:solidFill>
                  <a:srgbClr val="333333"/>
                </a:solidFill>
                <a:latin typeface="Avenir Book" charset="0"/>
                <a:ea typeface="Avenir Book" charset="0"/>
                <a:cs typeface="Avenir Book" charset="0"/>
              </a:rPr>
              <a:t>A</a:t>
            </a:r>
            <a:r>
              <a:rPr lang="en-US" dirty="0">
                <a:solidFill>
                  <a:srgbClr val="333333"/>
                </a:solidFill>
                <a:latin typeface="Avenir Book" charset="0"/>
                <a:ea typeface="Avenir Book" charset="0"/>
                <a:cs typeface="Avenir Book" charset="0"/>
              </a:rPr>
              <a:t> into two matrices with positive entries, </a:t>
            </a:r>
            <a:r>
              <a:rPr lang="en-US" i="1" dirty="0">
                <a:solidFill>
                  <a:srgbClr val="333333"/>
                </a:solidFill>
                <a:latin typeface="Avenir Book" charset="0"/>
                <a:ea typeface="Avenir Book" charset="0"/>
                <a:cs typeface="Avenir Book" charset="0"/>
              </a:rPr>
              <a:t>A</a:t>
            </a:r>
            <a:r>
              <a:rPr lang="en-US" dirty="0">
                <a:solidFill>
                  <a:srgbClr val="333333"/>
                </a:solidFill>
                <a:latin typeface="Avenir Book" charset="0"/>
                <a:ea typeface="Avenir Book" charset="0"/>
                <a:cs typeface="Avenir Book" charset="0"/>
              </a:rPr>
              <a:t> ∼ </a:t>
            </a:r>
            <a:r>
              <a:rPr lang="en-US" i="1" dirty="0">
                <a:solidFill>
                  <a:srgbClr val="333333"/>
                </a:solidFill>
                <a:latin typeface="Avenir Book" charset="0"/>
                <a:ea typeface="Avenir Book" charset="0"/>
                <a:cs typeface="Avenir Book" charset="0"/>
              </a:rPr>
              <a:t>WH</a:t>
            </a:r>
            <a:r>
              <a:rPr lang="en-US" dirty="0">
                <a:solidFill>
                  <a:srgbClr val="333333"/>
                </a:solidFill>
                <a:latin typeface="Avenir Book" charset="0"/>
                <a:ea typeface="Avenir Book" charset="0"/>
                <a:cs typeface="Avenir Book" charset="0"/>
              </a:rPr>
              <a:t>.”</a:t>
            </a:r>
            <a:endParaRPr lang="en-US" b="0" i="0" dirty="0">
              <a:solidFill>
                <a:srgbClr val="333333"/>
              </a:solidFill>
              <a:effectLst/>
              <a:latin typeface="Avenir Book" charset="0"/>
              <a:ea typeface="Avenir Book" charset="0"/>
              <a:cs typeface="Avenir Book" charset="0"/>
            </a:endParaRPr>
          </a:p>
        </p:txBody>
      </p:sp>
    </p:spTree>
    <p:extLst>
      <p:ext uri="{BB962C8B-B14F-4D97-AF65-F5344CB8AC3E}">
        <p14:creationId xmlns:p14="http://schemas.microsoft.com/office/powerpoint/2010/main" val="1957669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42632"/>
          <a:stretch/>
        </p:blipFill>
        <p:spPr>
          <a:xfrm>
            <a:off x="3207542" y="1164053"/>
            <a:ext cx="7053151" cy="5669280"/>
          </a:xfrm>
          <a:prstGeom prst="rect">
            <a:avLst/>
          </a:prstGeom>
        </p:spPr>
      </p:pic>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LIGER</a:t>
            </a:r>
          </a:p>
        </p:txBody>
      </p:sp>
      <p:sp>
        <p:nvSpPr>
          <p:cNvPr id="7" name="Rectangle 6"/>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8" name="Title 1">
            <a:extLst>
              <a:ext uri="{FF2B5EF4-FFF2-40B4-BE49-F238E27FC236}">
                <a16:creationId xmlns:a16="http://schemas.microsoft.com/office/drawing/2014/main" id="{3BF63E4B-3230-AD44-AC4A-F1B57132D2DF}"/>
              </a:ext>
            </a:extLst>
          </p:cNvPr>
          <p:cNvSpPr txBox="1">
            <a:spLocks/>
          </p:cNvSpPr>
          <p:nvPr/>
        </p:nvSpPr>
        <p:spPr>
          <a:xfrm>
            <a:off x="0" y="1265565"/>
            <a:ext cx="2900363" cy="1349048"/>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a:latin typeface="Avenir Book" charset="0"/>
                <a:ea typeface="Avenir Book" charset="0"/>
                <a:cs typeface="Avenir Book" charset="0"/>
              </a:rPr>
              <a:t>LIGER implements </a:t>
            </a:r>
            <a:r>
              <a:rPr lang="en-US" sz="2400" dirty="0">
                <a:latin typeface="Avenir Book" charset="0"/>
                <a:ea typeface="Avenir Book" charset="0"/>
                <a:cs typeface="Avenir Book" charset="0"/>
              </a:rPr>
              <a:t>non-negative matrix factorization </a:t>
            </a:r>
          </a:p>
        </p:txBody>
      </p:sp>
    </p:spTree>
    <p:extLst>
      <p:ext uri="{BB962C8B-B14F-4D97-AF65-F5344CB8AC3E}">
        <p14:creationId xmlns:p14="http://schemas.microsoft.com/office/powerpoint/2010/main" val="107697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02329-1C55-9A48-9DCF-F94CE4A99A4D}"/>
              </a:ext>
            </a:extLst>
          </p:cNvPr>
          <p:cNvPicPr>
            <a:picLocks noChangeAspect="1"/>
          </p:cNvPicPr>
          <p:nvPr/>
        </p:nvPicPr>
        <p:blipFill rotWithShape="1">
          <a:blip r:embed="rId2"/>
          <a:srcRect l="22807"/>
          <a:stretch/>
        </p:blipFill>
        <p:spPr>
          <a:xfrm>
            <a:off x="2701522" y="1188720"/>
            <a:ext cx="9490478" cy="5669280"/>
          </a:xfrm>
          <a:prstGeom prst="rect">
            <a:avLst/>
          </a:prstGeom>
        </p:spPr>
      </p:pic>
      <p:sp>
        <p:nvSpPr>
          <p:cNvPr id="8" name="Rectangle 7"/>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9" name="Title 1">
            <a:extLst>
              <a:ext uri="{FF2B5EF4-FFF2-40B4-BE49-F238E27FC236}">
                <a16:creationId xmlns:a16="http://schemas.microsoft.com/office/drawing/2014/main" id="{3BF63E4B-3230-AD44-AC4A-F1B57132D2DF}"/>
              </a:ext>
            </a:extLst>
          </p:cNvPr>
          <p:cNvSpPr txBox="1">
            <a:spLocks/>
          </p:cNvSpPr>
          <p:nvPr/>
        </p:nvSpPr>
        <p:spPr>
          <a:xfrm>
            <a:off x="0" y="1265565"/>
            <a:ext cx="2900363" cy="1349048"/>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a:latin typeface="Avenir Book" charset="0"/>
                <a:ea typeface="Avenir Book" charset="0"/>
                <a:cs typeface="Avenir Book" charset="0"/>
              </a:rPr>
              <a:t>LIGER implements </a:t>
            </a:r>
            <a:r>
              <a:rPr lang="en-US" sz="2400" dirty="0">
                <a:latin typeface="Avenir Book" charset="0"/>
                <a:ea typeface="Avenir Book" charset="0"/>
                <a:cs typeface="Avenir Book" charset="0"/>
              </a:rPr>
              <a:t>non-negative matrix factorization </a:t>
            </a:r>
          </a:p>
        </p:txBody>
      </p:sp>
      <p:sp>
        <p:nvSpPr>
          <p:cNvPr id="10"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LIGER</a:t>
            </a:r>
          </a:p>
        </p:txBody>
      </p:sp>
    </p:spTree>
    <p:extLst>
      <p:ext uri="{BB962C8B-B14F-4D97-AF65-F5344CB8AC3E}">
        <p14:creationId xmlns:p14="http://schemas.microsoft.com/office/powerpoint/2010/main" val="1334758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Integrating blood cell datasets using LIGER</a:t>
            </a:r>
          </a:p>
        </p:txBody>
      </p:sp>
      <p:sp>
        <p:nvSpPr>
          <p:cNvPr id="7" name="Rectangle 6"/>
          <p:cNvSpPr/>
          <p:nvPr/>
        </p:nvSpPr>
        <p:spPr>
          <a:xfrm>
            <a:off x="8241630" y="1056759"/>
            <a:ext cx="3340769" cy="707886"/>
          </a:xfrm>
          <a:prstGeom prst="rect">
            <a:avLst/>
          </a:prstGeom>
        </p:spPr>
        <p:txBody>
          <a:bodyPr wrap="square">
            <a:spAutoFit/>
          </a:bodyPr>
          <a:lstStyle/>
          <a:p>
            <a:pPr algn="ctr"/>
            <a:r>
              <a:rPr lang="en-US" sz="2000">
                <a:solidFill>
                  <a:srgbClr val="333333"/>
                </a:solidFill>
                <a:latin typeface="Avenir Book" charset="0"/>
                <a:ea typeface="Avenir Book" charset="0"/>
                <a:cs typeface="Avenir Book" charset="0"/>
              </a:rPr>
              <a:t>Higher alignment score = better data integration</a:t>
            </a:r>
            <a:endParaRPr lang="en-US" sz="2000" dirty="0">
              <a:solidFill>
                <a:srgbClr val="333333"/>
              </a:solidFill>
              <a:latin typeface="Avenir Book" charset="0"/>
              <a:ea typeface="Avenir Book" charset="0"/>
              <a:cs typeface="Avenir Book" charset="0"/>
            </a:endParaRPr>
          </a:p>
        </p:txBody>
      </p:sp>
      <p:pic>
        <p:nvPicPr>
          <p:cNvPr id="3" name="Picture 2"/>
          <p:cNvPicPr>
            <a:picLocks noChangeAspect="1"/>
          </p:cNvPicPr>
          <p:nvPr/>
        </p:nvPicPr>
        <p:blipFill>
          <a:blip r:embed="rId2"/>
          <a:stretch>
            <a:fillRect/>
          </a:stretch>
        </p:blipFill>
        <p:spPr>
          <a:xfrm>
            <a:off x="-1" y="1771782"/>
            <a:ext cx="12192000" cy="4178861"/>
          </a:xfrm>
          <a:prstGeom prst="rect">
            <a:avLst/>
          </a:prstGeom>
        </p:spPr>
      </p:pic>
    </p:spTree>
    <p:extLst>
      <p:ext uri="{BB962C8B-B14F-4D97-AF65-F5344CB8AC3E}">
        <p14:creationId xmlns:p14="http://schemas.microsoft.com/office/powerpoint/2010/main" val="1805758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7031" y="5499269"/>
            <a:ext cx="8357937" cy="954107"/>
          </a:xfrm>
          <a:prstGeom prst="rect">
            <a:avLst/>
          </a:prstGeom>
        </p:spPr>
        <p:txBody>
          <a:bodyPr wrap="square">
            <a:spAutoFit/>
          </a:bodyPr>
          <a:lstStyle/>
          <a:p>
            <a:pPr algn="ctr"/>
            <a:r>
              <a:rPr lang="en-US" sz="2800" dirty="0">
                <a:solidFill>
                  <a:srgbClr val="333333"/>
                </a:solidFill>
                <a:latin typeface="Avenir Book" charset="0"/>
                <a:ea typeface="Avenir Book" charset="0"/>
                <a:cs typeface="Avenir Book" charset="0"/>
              </a:rPr>
              <a:t>Ideally, divergent cell types should not cluster together after batch correction.</a:t>
            </a:r>
          </a:p>
        </p:txBody>
      </p:sp>
      <p:sp>
        <p:nvSpPr>
          <p:cNvPr id="7" name="Rectangle 6"/>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Integrating blood cell datasets using LIGER</a:t>
            </a:r>
          </a:p>
        </p:txBody>
      </p:sp>
      <p:pic>
        <p:nvPicPr>
          <p:cNvPr id="3" name="Picture 2"/>
          <p:cNvPicPr>
            <a:picLocks noChangeAspect="1"/>
          </p:cNvPicPr>
          <p:nvPr/>
        </p:nvPicPr>
        <p:blipFill>
          <a:blip r:embed="rId2"/>
          <a:stretch>
            <a:fillRect/>
          </a:stretch>
        </p:blipFill>
        <p:spPr>
          <a:xfrm>
            <a:off x="2045368" y="1138271"/>
            <a:ext cx="8229600" cy="4263139"/>
          </a:xfrm>
          <a:prstGeom prst="rect">
            <a:avLst/>
          </a:prstGeom>
        </p:spPr>
      </p:pic>
    </p:spTree>
    <p:extLst>
      <p:ext uri="{BB962C8B-B14F-4D97-AF65-F5344CB8AC3E}">
        <p14:creationId xmlns:p14="http://schemas.microsoft.com/office/powerpoint/2010/main" val="116064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Efremova</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et al. (2020)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a:t>
            </a:r>
            <a:r>
              <a:rPr kumimoji="0" lang="fr-FR" sz="1200" b="0" i="1"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Methods</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17:11-20.</a:t>
            </a:r>
          </a:p>
        </p:txBody>
      </p:sp>
      <p:pic>
        <p:nvPicPr>
          <p:cNvPr id="2" name="Picture 1">
            <a:extLst>
              <a:ext uri="{FF2B5EF4-FFF2-40B4-BE49-F238E27FC236}">
                <a16:creationId xmlns:a16="http://schemas.microsoft.com/office/drawing/2014/main" id="{169C51D6-C3D9-8473-3DF0-824149FB3214}"/>
              </a:ext>
            </a:extLst>
          </p:cNvPr>
          <p:cNvPicPr>
            <a:picLocks noChangeAspect="1"/>
          </p:cNvPicPr>
          <p:nvPr/>
        </p:nvPicPr>
        <p:blipFill>
          <a:blip r:embed="rId3"/>
          <a:stretch>
            <a:fillRect/>
          </a:stretch>
        </p:blipFill>
        <p:spPr>
          <a:xfrm>
            <a:off x="609600" y="1098549"/>
            <a:ext cx="10972800" cy="4666369"/>
          </a:xfrm>
          <a:prstGeom prst="rect">
            <a:avLst/>
          </a:prstGeom>
        </p:spPr>
      </p:pic>
      <p:sp>
        <p:nvSpPr>
          <p:cNvPr id="3" name="Todays talk">
            <a:extLst>
              <a:ext uri="{FF2B5EF4-FFF2-40B4-BE49-F238E27FC236}">
                <a16:creationId xmlns:a16="http://schemas.microsoft.com/office/drawing/2014/main" id="{AFED34F6-3EC9-B006-636A-7F3576A2295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cell batches and features in each experiment</a:t>
            </a:r>
          </a:p>
        </p:txBody>
      </p:sp>
      <p:sp>
        <p:nvSpPr>
          <p:cNvPr id="4" name="Rectangle 3">
            <a:extLst>
              <a:ext uri="{FF2B5EF4-FFF2-40B4-BE49-F238E27FC236}">
                <a16:creationId xmlns:a16="http://schemas.microsoft.com/office/drawing/2014/main" id="{21D5BCF0-4CEA-7968-6938-ED6C6D88A78A}"/>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885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6800" y="970062"/>
            <a:ext cx="7035800" cy="4809629"/>
          </a:xfrm>
          <a:prstGeom prst="rect">
            <a:avLst/>
          </a:prstGeom>
        </p:spPr>
      </p:pic>
      <p:sp>
        <p:nvSpPr>
          <p:cNvPr id="3"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i="1" kern="0" dirty="0">
                <a:solidFill>
                  <a:srgbClr val="3333CC"/>
                </a:solidFill>
                <a:latin typeface="Arial" panose="020B0604020202020204" pitchFamily="34" charset="0"/>
                <a:cs typeface="Arial" panose="020B0604020202020204" pitchFamily="34" charset="0"/>
              </a:rPr>
              <a:t>In situ </a:t>
            </a:r>
            <a:r>
              <a:rPr lang="en-US" sz="2400" b="1" kern="0" dirty="0">
                <a:solidFill>
                  <a:srgbClr val="3333CC"/>
                </a:solidFill>
                <a:latin typeface="Arial" panose="020B0604020202020204" pitchFamily="34" charset="0"/>
                <a:cs typeface="Arial" panose="020B0604020202020204" pitchFamily="34" charset="0"/>
              </a:rPr>
              <a:t>spatial transcriptomic data in mouse frontal cortex</a:t>
            </a:r>
          </a:p>
          <a:p>
            <a:pPr algn="ctr">
              <a:defRPr/>
            </a:pPr>
            <a:r>
              <a:rPr lang="en-US" sz="2400" b="1" kern="0" dirty="0" err="1">
                <a:solidFill>
                  <a:srgbClr val="3333CC"/>
                </a:solidFill>
                <a:latin typeface="Arial" panose="020B0604020202020204" pitchFamily="34" charset="0"/>
                <a:cs typeface="Arial" panose="020B0604020202020204" pitchFamily="34" charset="0"/>
              </a:rPr>
              <a:t>STARmap</a:t>
            </a:r>
            <a:endParaRPr lang="en-US" sz="2400" b="1" kern="0" dirty="0">
              <a:solidFill>
                <a:srgbClr val="3333CC"/>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DF9DB03-8421-7642-A3F0-F6B5D4F1F1E3}"/>
              </a:ext>
            </a:extLst>
          </p:cNvPr>
          <p:cNvSpPr/>
          <p:nvPr/>
        </p:nvSpPr>
        <p:spPr>
          <a:xfrm>
            <a:off x="8498617" y="6550223"/>
            <a:ext cx="3501023"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Wang, X. et al. Science (2018): </a:t>
            </a:r>
            <a:r>
              <a:rPr lang="nl-NL" sz="1400" dirty="0">
                <a:latin typeface="Avenir Book" charset="0"/>
                <a:ea typeface="Avenir Book" charset="0"/>
                <a:cs typeface="Avenir Book" charset="0"/>
              </a:rPr>
              <a:t>eaat5691</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1058854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kern="0" dirty="0">
                <a:solidFill>
                  <a:srgbClr val="3333CC"/>
                </a:solidFill>
                <a:latin typeface="Arial" panose="020B0604020202020204" pitchFamily="34" charset="0"/>
                <a:cs typeface="Arial" panose="020B0604020202020204" pitchFamily="34" charset="0"/>
              </a:rPr>
              <a:t>Using LIGER to integrate single-cell transcriptomic and </a:t>
            </a:r>
          </a:p>
          <a:p>
            <a:pPr algn="ctr">
              <a:defRPr/>
            </a:pPr>
            <a:r>
              <a:rPr lang="en-US" sz="2400" b="1" i="1" kern="0" dirty="0">
                <a:solidFill>
                  <a:srgbClr val="3333CC"/>
                </a:solidFill>
                <a:latin typeface="Arial" panose="020B0604020202020204" pitchFamily="34" charset="0"/>
                <a:cs typeface="Arial" panose="020B0604020202020204" pitchFamily="34" charset="0"/>
              </a:rPr>
              <a:t>in situ </a:t>
            </a:r>
            <a:r>
              <a:rPr lang="en-US" sz="2400" b="1" kern="0" dirty="0">
                <a:solidFill>
                  <a:srgbClr val="3333CC"/>
                </a:solidFill>
                <a:latin typeface="Arial" panose="020B0604020202020204" pitchFamily="34" charset="0"/>
                <a:cs typeface="Arial" panose="020B0604020202020204" pitchFamily="34" charset="0"/>
              </a:rPr>
              <a:t>spatial transcriptomic data</a:t>
            </a:r>
          </a:p>
        </p:txBody>
      </p:sp>
      <p:sp>
        <p:nvSpPr>
          <p:cNvPr id="5" name="Rectangle 4"/>
          <p:cNvSpPr/>
          <p:nvPr/>
        </p:nvSpPr>
        <p:spPr>
          <a:xfrm>
            <a:off x="7228016" y="1352035"/>
            <a:ext cx="3527119" cy="707886"/>
          </a:xfrm>
          <a:prstGeom prst="rect">
            <a:avLst/>
          </a:prstGeom>
        </p:spPr>
        <p:txBody>
          <a:bodyPr wrap="none">
            <a:spAutoFit/>
          </a:bodyPr>
          <a:lstStyle/>
          <a:p>
            <a:r>
              <a:rPr lang="en-US" sz="2000" dirty="0">
                <a:latin typeface="Avenir Book" charset="0"/>
                <a:ea typeface="Avenir Book" charset="0"/>
                <a:cs typeface="Avenir Book" charset="0"/>
              </a:rPr>
              <a:t>71,000 cells from </a:t>
            </a:r>
            <a:r>
              <a:rPr lang="en-US" sz="2000" dirty="0" err="1">
                <a:latin typeface="Avenir Book" charset="0"/>
                <a:ea typeface="Avenir Book" charset="0"/>
                <a:cs typeface="Avenir Book" charset="0"/>
              </a:rPr>
              <a:t>scRNA-seq</a:t>
            </a:r>
            <a:r>
              <a:rPr lang="en-US" sz="2000" dirty="0">
                <a:latin typeface="Avenir Book" charset="0"/>
                <a:ea typeface="Avenir Book" charset="0"/>
                <a:cs typeface="Avenir Book" charset="0"/>
              </a:rPr>
              <a:t> </a:t>
            </a:r>
          </a:p>
          <a:p>
            <a:r>
              <a:rPr lang="en-US" sz="2000" dirty="0">
                <a:latin typeface="Avenir Book" charset="0"/>
                <a:ea typeface="Avenir Book" charset="0"/>
                <a:cs typeface="Avenir Book" charset="0"/>
              </a:rPr>
              <a:t>2,500 cells from </a:t>
            </a:r>
            <a:r>
              <a:rPr lang="en-US" sz="2000" dirty="0" err="1">
                <a:latin typeface="Avenir Book" charset="0"/>
                <a:ea typeface="Avenir Book" charset="0"/>
                <a:cs typeface="Avenir Book" charset="0"/>
              </a:rPr>
              <a:t>STARmap</a:t>
            </a:r>
            <a:r>
              <a:rPr lang="en-US" sz="2000" dirty="0">
                <a:latin typeface="Avenir Book" charset="0"/>
                <a:ea typeface="Avenir Book" charset="0"/>
                <a:cs typeface="Avenir Book" charset="0"/>
              </a:rPr>
              <a:t> </a:t>
            </a:r>
            <a:endParaRPr lang="en-US" sz="2000" dirty="0">
              <a:effectLst/>
              <a:latin typeface="Avenir Book" charset="0"/>
              <a:ea typeface="Avenir Book" charset="0"/>
              <a:cs typeface="Avenir Book" charset="0"/>
            </a:endParaRPr>
          </a:p>
        </p:txBody>
      </p:sp>
      <p:sp>
        <p:nvSpPr>
          <p:cNvPr id="6" name="Rectangle 5"/>
          <p:cNvSpPr/>
          <p:nvPr/>
        </p:nvSpPr>
        <p:spPr>
          <a:xfrm>
            <a:off x="1703688" y="5964675"/>
            <a:ext cx="8964313" cy="461665"/>
          </a:xfrm>
          <a:prstGeom prst="rect">
            <a:avLst/>
          </a:prstGeom>
        </p:spPr>
        <p:txBody>
          <a:bodyPr wrap="none">
            <a:spAutoFit/>
          </a:bodyPr>
          <a:lstStyle/>
          <a:p>
            <a:r>
              <a:rPr lang="en-US" sz="2400" dirty="0">
                <a:latin typeface="Avenir Book" charset="0"/>
                <a:ea typeface="Avenir Book" charset="0"/>
                <a:cs typeface="Avenir Book" charset="0"/>
              </a:rPr>
              <a:t>What are advantages of integrated analysis of these 2 datasets?</a:t>
            </a:r>
          </a:p>
        </p:txBody>
      </p:sp>
      <p:sp>
        <p:nvSpPr>
          <p:cNvPr id="10" name="Rectangle 9"/>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1524000" y="822960"/>
            <a:ext cx="5486400" cy="5259376"/>
          </a:xfrm>
          <a:prstGeom prst="rect">
            <a:avLst/>
          </a:prstGeom>
        </p:spPr>
      </p:pic>
      <p:sp>
        <p:nvSpPr>
          <p:cNvPr id="8" name="Rectangle 7"/>
          <p:cNvSpPr/>
          <p:nvPr/>
        </p:nvSpPr>
        <p:spPr>
          <a:xfrm>
            <a:off x="6616700" y="2987332"/>
            <a:ext cx="598616" cy="2957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11784" y="792035"/>
            <a:ext cx="598616" cy="489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239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kern="0" dirty="0">
                <a:solidFill>
                  <a:srgbClr val="3333CC"/>
                </a:solidFill>
                <a:latin typeface="Arial" panose="020B0604020202020204" pitchFamily="34" charset="0"/>
                <a:cs typeface="Arial" panose="020B0604020202020204" pitchFamily="34" charset="0"/>
              </a:rPr>
              <a:t>Using LIGER to integrate single-cell transcriptomic and </a:t>
            </a:r>
          </a:p>
          <a:p>
            <a:pPr algn="ctr">
              <a:defRPr/>
            </a:pPr>
            <a:r>
              <a:rPr lang="en-US" sz="2400" b="1" kern="0" dirty="0">
                <a:solidFill>
                  <a:srgbClr val="3333CC"/>
                </a:solidFill>
                <a:latin typeface="Arial" panose="020B0604020202020204" pitchFamily="34" charset="0"/>
                <a:cs typeface="Arial" panose="020B0604020202020204" pitchFamily="34" charset="0"/>
              </a:rPr>
              <a:t>single-cell DNA methylation data</a:t>
            </a:r>
          </a:p>
        </p:txBody>
      </p:sp>
      <p:sp>
        <p:nvSpPr>
          <p:cNvPr id="6" name="Rectangle 5"/>
          <p:cNvSpPr/>
          <p:nvPr/>
        </p:nvSpPr>
        <p:spPr>
          <a:xfrm>
            <a:off x="7162801" y="2320427"/>
            <a:ext cx="4113818" cy="707886"/>
          </a:xfrm>
          <a:prstGeom prst="rect">
            <a:avLst/>
          </a:prstGeom>
        </p:spPr>
        <p:txBody>
          <a:bodyPr wrap="none">
            <a:spAutoFit/>
          </a:bodyPr>
          <a:lstStyle/>
          <a:p>
            <a:r>
              <a:rPr lang="en-US" sz="2000" dirty="0">
                <a:latin typeface="Avenir Book" charset="0"/>
                <a:ea typeface="Avenir Book" charset="0"/>
                <a:cs typeface="Avenir Book" charset="0"/>
              </a:rPr>
              <a:t>56,000 cells from </a:t>
            </a:r>
            <a:r>
              <a:rPr lang="en-US" sz="2000" dirty="0" err="1">
                <a:latin typeface="Avenir Book" charset="0"/>
                <a:ea typeface="Avenir Book" charset="0"/>
                <a:cs typeface="Avenir Book" charset="0"/>
              </a:rPr>
              <a:t>scRNA-seq</a:t>
            </a:r>
            <a:r>
              <a:rPr lang="en-US" sz="2000" dirty="0">
                <a:latin typeface="Avenir Book" charset="0"/>
                <a:ea typeface="Avenir Book" charset="0"/>
                <a:cs typeface="Avenir Book" charset="0"/>
              </a:rPr>
              <a:t> </a:t>
            </a:r>
          </a:p>
          <a:p>
            <a:r>
              <a:rPr lang="en-US" sz="2000" dirty="0">
                <a:latin typeface="Avenir Book" charset="0"/>
                <a:ea typeface="Avenir Book" charset="0"/>
                <a:cs typeface="Avenir Book" charset="0"/>
              </a:rPr>
              <a:t>3,000 cells from DNA methylation </a:t>
            </a:r>
            <a:endParaRPr lang="en-US" sz="2000" dirty="0">
              <a:effectLst/>
              <a:latin typeface="Avenir Book" charset="0"/>
              <a:ea typeface="Avenir Book" charset="0"/>
              <a:cs typeface="Avenir Book" charset="0"/>
            </a:endParaRPr>
          </a:p>
        </p:txBody>
      </p:sp>
      <p:sp>
        <p:nvSpPr>
          <p:cNvPr id="7" name="Rectangle 6"/>
          <p:cNvSpPr/>
          <p:nvPr/>
        </p:nvSpPr>
        <p:spPr>
          <a:xfrm>
            <a:off x="2197016" y="4976980"/>
            <a:ext cx="4882619" cy="1631216"/>
          </a:xfrm>
          <a:prstGeom prst="rect">
            <a:avLst/>
          </a:prstGeom>
        </p:spPr>
        <p:txBody>
          <a:bodyPr wrap="square">
            <a:spAutoFit/>
          </a:bodyPr>
          <a:lstStyle/>
          <a:p>
            <a:r>
              <a:rPr lang="en-US" sz="2000" dirty="0">
                <a:latin typeface="Avenir Book" charset="0"/>
                <a:ea typeface="Avenir Book" charset="0"/>
                <a:cs typeface="Avenir Book" charset="0"/>
              </a:rPr>
              <a:t>“We reasoned that, because gene body methylation is generally </a:t>
            </a:r>
            <a:r>
              <a:rPr lang="en-US" sz="2000" dirty="0" err="1">
                <a:latin typeface="Avenir Book" charset="0"/>
                <a:ea typeface="Avenir Book" charset="0"/>
                <a:cs typeface="Avenir Book" charset="0"/>
              </a:rPr>
              <a:t>anticorrelated</a:t>
            </a:r>
            <a:r>
              <a:rPr lang="en-US" sz="2000" dirty="0">
                <a:latin typeface="Avenir Book" charset="0"/>
                <a:ea typeface="Avenir Book" charset="0"/>
                <a:cs typeface="Avenir Book" charset="0"/>
              </a:rPr>
              <a:t> with gene expression, reversing the direction of the methylation signal would allow joint analysis.” </a:t>
            </a:r>
            <a:endParaRPr lang="en-US" sz="2000" dirty="0">
              <a:effectLst/>
              <a:latin typeface="Avenir Book" charset="0"/>
              <a:ea typeface="Avenir Book" charset="0"/>
              <a:cs typeface="Avenir Book" charset="0"/>
            </a:endParaRPr>
          </a:p>
        </p:txBody>
      </p:sp>
      <p:sp>
        <p:nvSpPr>
          <p:cNvPr id="9" name="Rectangle 8"/>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pic>
        <p:nvPicPr>
          <p:cNvPr id="8" name="Picture 7"/>
          <p:cNvPicPr>
            <a:picLocks noChangeAspect="1"/>
          </p:cNvPicPr>
          <p:nvPr/>
        </p:nvPicPr>
        <p:blipFill>
          <a:blip r:embed="rId2"/>
          <a:stretch>
            <a:fillRect/>
          </a:stretch>
        </p:blipFill>
        <p:spPr>
          <a:xfrm>
            <a:off x="439412" y="983606"/>
            <a:ext cx="6400800" cy="3832728"/>
          </a:xfrm>
          <a:prstGeom prst="rect">
            <a:avLst/>
          </a:prstGeom>
        </p:spPr>
      </p:pic>
      <p:sp>
        <p:nvSpPr>
          <p:cNvPr id="4" name="Rectangle 3"/>
          <p:cNvSpPr/>
          <p:nvPr/>
        </p:nvSpPr>
        <p:spPr>
          <a:xfrm>
            <a:off x="6481020" y="983606"/>
            <a:ext cx="598616" cy="489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600787" y="3171646"/>
            <a:ext cx="478849" cy="295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872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490405"/>
            <a:ext cx="12192000" cy="5060830"/>
          </a:xfrm>
          <a:prstGeom prst="rect">
            <a:avLst/>
          </a:prstGeom>
        </p:spPr>
      </p:pic>
      <p:sp>
        <p:nvSpPr>
          <p:cNvPr id="5" name="Rectangle 4"/>
          <p:cNvSpPr/>
          <p:nvPr/>
        </p:nvSpPr>
        <p:spPr>
          <a:xfrm>
            <a:off x="6815139" y="6551235"/>
            <a:ext cx="5376862" cy="307777"/>
          </a:xfrm>
          <a:prstGeom prst="rect">
            <a:avLst/>
          </a:prstGeom>
        </p:spPr>
        <p:txBody>
          <a:bodyPr wrap="square">
            <a:spAutoFit/>
          </a:bodyPr>
          <a:lstStyle/>
          <a:p>
            <a:pPr algn="r"/>
            <a:r>
              <a:rPr lang="en-US" sz="1400" dirty="0" err="1">
                <a:solidFill>
                  <a:srgbClr val="222222"/>
                </a:solidFill>
                <a:latin typeface="Avenir Book" charset="0"/>
                <a:ea typeface="Avenir Book" charset="0"/>
                <a:cs typeface="Avenir Book" charset="0"/>
              </a:rPr>
              <a:t>Barkas</a:t>
            </a:r>
            <a:r>
              <a:rPr lang="en-US" sz="1400" dirty="0">
                <a:solidFill>
                  <a:srgbClr val="222222"/>
                </a:solidFill>
                <a:latin typeface="Avenir Book" charset="0"/>
                <a:ea typeface="Avenir Book" charset="0"/>
                <a:cs typeface="Avenir Book" charset="0"/>
              </a:rPr>
              <a:t>, et al. </a:t>
            </a:r>
            <a:r>
              <a:rPr lang="en-US" sz="1400" i="1" dirty="0">
                <a:solidFill>
                  <a:srgbClr val="222222"/>
                </a:solidFill>
                <a:latin typeface="Avenir Book" charset="0"/>
                <a:ea typeface="Avenir Book" charset="0"/>
                <a:cs typeface="Avenir Book" charset="0"/>
              </a:rPr>
              <a:t>Nature Methods </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a:t>
            </a:r>
            <a:r>
              <a:rPr lang="en-US" sz="1400" dirty="0">
                <a:solidFill>
                  <a:srgbClr val="222222"/>
                </a:solidFill>
                <a:latin typeface="Avenir Book" charset="0"/>
                <a:ea typeface="Avenir Book" charset="0"/>
                <a:cs typeface="Avenir Book" charset="0"/>
              </a:rPr>
              <a:t>16, 695–698</a:t>
            </a:r>
            <a:r>
              <a:rPr lang="fi-FI"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4" name="Rectangle 3"/>
          <p:cNvSpPr/>
          <p:nvPr/>
        </p:nvSpPr>
        <p:spPr>
          <a:xfrm>
            <a:off x="3047999" y="951795"/>
            <a:ext cx="6096000" cy="461665"/>
          </a:xfrm>
          <a:prstGeom prst="rect">
            <a:avLst/>
          </a:prstGeom>
        </p:spPr>
        <p:txBody>
          <a:bodyPr>
            <a:spAutoFit/>
          </a:bodyPr>
          <a:lstStyle/>
          <a:p>
            <a:r>
              <a:rPr lang="en-US" sz="2400" dirty="0" err="1">
                <a:latin typeface="Avenir Book" charset="0"/>
                <a:ea typeface="Avenir Book" charset="0"/>
                <a:cs typeface="Avenir Book" charset="0"/>
              </a:rPr>
              <a:t>Conos</a:t>
            </a:r>
            <a:r>
              <a:rPr lang="en-US" sz="2400" dirty="0">
                <a:latin typeface="Avenir Book" charset="0"/>
                <a:ea typeface="Avenir Book" charset="0"/>
                <a:cs typeface="Avenir Book" charset="0"/>
              </a:rPr>
              <a:t> (Clustering on Network of Samples)</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a:t>
            </a:r>
            <a:r>
              <a:rPr lang="en-US" sz="3200" kern="0" dirty="0" err="1"/>
              <a:t>Conos</a:t>
            </a:r>
            <a:endParaRPr lang="en-US" sz="3200" kern="0" dirty="0"/>
          </a:p>
        </p:txBody>
      </p:sp>
    </p:spTree>
    <p:extLst>
      <p:ext uri="{BB962C8B-B14F-4D97-AF65-F5344CB8AC3E}">
        <p14:creationId xmlns:p14="http://schemas.microsoft.com/office/powerpoint/2010/main" val="1983816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with deep learning approaches</a:t>
            </a:r>
          </a:p>
        </p:txBody>
      </p:sp>
      <p:pic>
        <p:nvPicPr>
          <p:cNvPr id="6" name="Picture 5"/>
          <p:cNvPicPr>
            <a:picLocks noChangeAspect="1"/>
          </p:cNvPicPr>
          <p:nvPr/>
        </p:nvPicPr>
        <p:blipFill>
          <a:blip r:embed="rId2"/>
          <a:stretch>
            <a:fillRect/>
          </a:stretch>
        </p:blipFill>
        <p:spPr>
          <a:xfrm>
            <a:off x="1379972" y="2122388"/>
            <a:ext cx="9432049" cy="4401623"/>
          </a:xfrm>
          <a:prstGeom prst="rect">
            <a:avLst/>
          </a:prstGeom>
        </p:spPr>
      </p:pic>
      <p:sp>
        <p:nvSpPr>
          <p:cNvPr id="8" name="Rectangle 7"/>
          <p:cNvSpPr/>
          <p:nvPr/>
        </p:nvSpPr>
        <p:spPr>
          <a:xfrm>
            <a:off x="6327893" y="6524011"/>
            <a:ext cx="5864106" cy="369332"/>
          </a:xfrm>
          <a:prstGeom prst="rect">
            <a:avLst/>
          </a:prstGeom>
        </p:spPr>
        <p:txBody>
          <a:bodyPr wrap="none">
            <a:spAutoFit/>
          </a:bodyPr>
          <a:lstStyle/>
          <a:p>
            <a:r>
              <a:rPr lang="en-US" dirty="0">
                <a:latin typeface="Avenir Book" charset="0"/>
                <a:ea typeface="Avenir Book" charset="0"/>
                <a:cs typeface="Avenir Book" charset="0"/>
                <a:hlinkClick r:id="rId3"/>
              </a:rPr>
              <a:t>http://kvfrans.com/variational-autoencoders-explained/</a:t>
            </a:r>
            <a:endParaRPr lang="en-US" dirty="0">
              <a:latin typeface="Avenir Book" charset="0"/>
              <a:ea typeface="Avenir Book" charset="0"/>
              <a:cs typeface="Avenir Book" charset="0"/>
            </a:endParaRPr>
          </a:p>
        </p:txBody>
      </p:sp>
      <p:sp>
        <p:nvSpPr>
          <p:cNvPr id="11" name="Alternative: Topic Models…"/>
          <p:cNvSpPr txBox="1"/>
          <p:nvPr/>
        </p:nvSpPr>
        <p:spPr>
          <a:xfrm>
            <a:off x="1256722" y="1466517"/>
            <a:ext cx="9678551" cy="777136"/>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and </a:t>
            </a:r>
            <a:r>
              <a:rPr lang="en-US" sz="2400" dirty="0" err="1">
                <a:latin typeface="Avenir Book" charset="0"/>
                <a:ea typeface="Avenir Book" charset="0"/>
                <a:cs typeface="Avenir Book" charset="0"/>
              </a:rPr>
              <a:t>variational</a:t>
            </a:r>
            <a:r>
              <a:rPr lang="en-US" sz="2400" dirty="0">
                <a:latin typeface="Avenir Book" charset="0"/>
                <a:ea typeface="Avenir Book" charset="0"/>
                <a:cs typeface="Avenir Book" charset="0"/>
              </a:rPr>
              <a:t> </a:t>
            </a: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are popular frameworks for embedding single cell genomics datasets.</a:t>
            </a:r>
            <a:endParaRPr sz="2400" dirty="0">
              <a:latin typeface="Avenir Book" charset="0"/>
              <a:ea typeface="Avenir Book" charset="0"/>
              <a:cs typeface="Avenir Book" charset="0"/>
            </a:endParaRPr>
          </a:p>
        </p:txBody>
      </p:sp>
    </p:spTree>
    <p:extLst>
      <p:ext uri="{BB962C8B-B14F-4D97-AF65-F5344CB8AC3E}">
        <p14:creationId xmlns:p14="http://schemas.microsoft.com/office/powerpoint/2010/main" val="180752072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92213" y="1482625"/>
            <a:ext cx="8207571" cy="5200650"/>
          </a:xfrm>
          <a:prstGeom prst="rect">
            <a:avLst/>
          </a:prstGeom>
        </p:spPr>
      </p:pic>
      <p:sp>
        <p:nvSpPr>
          <p:cNvPr id="9" name="Rectangle 8"/>
          <p:cNvSpPr/>
          <p:nvPr/>
        </p:nvSpPr>
        <p:spPr>
          <a:xfrm>
            <a:off x="6815138" y="6529387"/>
            <a:ext cx="5376862"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Lopez, et al.  Nature Methods (</a:t>
            </a:r>
            <a:r>
              <a:rPr lang="mr-IN" sz="1400" dirty="0">
                <a:solidFill>
                  <a:srgbClr val="222222"/>
                </a:solidFill>
                <a:latin typeface="Avenir Book" charset="0"/>
                <a:ea typeface="Avenir Book" charset="0"/>
                <a:cs typeface="Avenir Book" charset="0"/>
              </a:rPr>
              <a:t>201</a:t>
            </a:r>
            <a:r>
              <a:rPr lang="en-US" sz="1400" dirty="0">
                <a:solidFill>
                  <a:srgbClr val="222222"/>
                </a:solidFill>
                <a:latin typeface="Avenir Book" charset="0"/>
                <a:ea typeface="Avenir Book" charset="0"/>
                <a:cs typeface="Avenir Book" charset="0"/>
              </a:rPr>
              <a:t>8)</a:t>
            </a:r>
            <a:r>
              <a:rPr lang="mr-IN" sz="1400" dirty="0">
                <a:solidFill>
                  <a:srgbClr val="222222"/>
                </a:solidFill>
                <a:latin typeface="Avenir Book" charset="0"/>
                <a:ea typeface="Avenir Book" charset="0"/>
                <a:cs typeface="Avenir Book" charset="0"/>
              </a:rPr>
              <a:t> </a:t>
            </a:r>
            <a:r>
              <a:rPr lang="en-US" sz="1400" dirty="0">
                <a:solidFill>
                  <a:srgbClr val="222222"/>
                </a:solidFill>
                <a:latin typeface="Avenir Book" charset="0"/>
                <a:ea typeface="Avenir Book" charset="0"/>
                <a:cs typeface="Avenir Book" charset="0"/>
              </a:rPr>
              <a:t>15, 1053-1058</a:t>
            </a:r>
            <a:r>
              <a:rPr lang="fi-FI"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6" name="Alternative: Topic Models…"/>
          <p:cNvSpPr txBox="1"/>
          <p:nvPr/>
        </p:nvSpPr>
        <p:spPr>
          <a:xfrm>
            <a:off x="3231065" y="1006318"/>
            <a:ext cx="5729866" cy="469359"/>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800" b="1" dirty="0">
                <a:latin typeface="Avenir Book" charset="0"/>
                <a:ea typeface="Avenir Book" charset="0"/>
                <a:cs typeface="Avenir Book" charset="0"/>
              </a:rPr>
              <a:t>single-cell variation inference (</a:t>
            </a:r>
            <a:r>
              <a:rPr lang="en-US" sz="2800" b="1" dirty="0" err="1">
                <a:latin typeface="Avenir Book" charset="0"/>
                <a:ea typeface="Avenir Book" charset="0"/>
                <a:cs typeface="Avenir Book" charset="0"/>
              </a:rPr>
              <a:t>scVI</a:t>
            </a:r>
            <a:r>
              <a:rPr lang="en-US" sz="2800" b="1" dirty="0">
                <a:latin typeface="Avenir Book" charset="0"/>
                <a:ea typeface="Avenir Book" charset="0"/>
                <a:cs typeface="Avenir Book" charset="0"/>
              </a:rPr>
              <a:t>)</a:t>
            </a:r>
            <a:endParaRPr sz="2800" b="1"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Batch correction with deep </a:t>
            </a:r>
            <a:r>
              <a:rPr lang="en-US" sz="3200" kern="0" dirty="0"/>
              <a:t>learning approaches</a:t>
            </a:r>
          </a:p>
        </p:txBody>
      </p:sp>
    </p:spTree>
    <p:extLst>
      <p:ext uri="{BB962C8B-B14F-4D97-AF65-F5344CB8AC3E}">
        <p14:creationId xmlns:p14="http://schemas.microsoft.com/office/powerpoint/2010/main" val="7747269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35108" y="2451520"/>
            <a:ext cx="5798835" cy="1954960"/>
          </a:xfrm>
          <a:prstGeom prst="rect">
            <a:avLst/>
          </a:prstGeom>
        </p:spPr>
      </p:pic>
      <p:sp>
        <p:nvSpPr>
          <p:cNvPr id="3" name="Introduction to the rapidly expanding world of single-cell transcriptomics…"/>
          <p:cNvSpPr txBox="1"/>
          <p:nvPr/>
        </p:nvSpPr>
        <p:spPr>
          <a:xfrm>
            <a:off x="1916113" y="1152240"/>
            <a:ext cx="8359775" cy="575541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Entropy of batch mixing </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err="1">
                <a:latin typeface="Avenir Book" charset="0"/>
                <a:ea typeface="Avenir Book" charset="0"/>
                <a:cs typeface="Avenir Book" charset="0"/>
                <a:sym typeface="Avenir Heavy"/>
              </a:rPr>
              <a:t>kBET</a:t>
            </a:r>
            <a:r>
              <a:rPr lang="en-US" sz="2400" dirty="0">
                <a:latin typeface="Avenir Book" charset="0"/>
                <a:ea typeface="Avenir Book" charset="0"/>
                <a:cs typeface="Avenir Book" charset="0"/>
                <a:sym typeface="Avenir Heavy"/>
              </a:rPr>
              <a:t> - k-nearest neighbor batch effect test</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r>
              <a:rPr lang="en-US" sz="2400" dirty="0">
                <a:latin typeface="Avenir Book" charset="0"/>
                <a:ea typeface="Avenir Book" charset="0"/>
                <a:cs typeface="Avenir Book" charset="0"/>
                <a:sym typeface="Avenir Heavy"/>
              </a:rPr>
              <a:t>Silhouette coefficient</a:t>
            </a:r>
          </a:p>
          <a:p>
            <a:pPr marL="685799" lvl="1" indent="-228599">
              <a:buSzPct val="100000"/>
              <a:buChar char="•"/>
              <a:defRPr sz="2300"/>
            </a:pPr>
            <a:r>
              <a:rPr lang="en-US" sz="2000" dirty="0">
                <a:latin typeface="Avenir Book" charset="0"/>
                <a:ea typeface="Avenir Book" charset="0"/>
                <a:cs typeface="Avenir Book" charset="0"/>
                <a:sym typeface="Avenir Heavy"/>
              </a:rPr>
              <a:t>cells of the same cell type are close together and far from other cells of a different type</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Adjusted rand index</a:t>
            </a:r>
          </a:p>
          <a:p>
            <a:pPr marL="685799" lvl="1" indent="-228599">
              <a:buSzPct val="100000"/>
              <a:buChar char="•"/>
              <a:defRPr sz="2300"/>
            </a:pPr>
            <a:r>
              <a:rPr lang="en-US" sz="2000" dirty="0">
                <a:latin typeface="Avenir Book" charset="0"/>
                <a:ea typeface="Avenir Book" charset="0"/>
                <a:cs typeface="Avenir Book" charset="0"/>
                <a:sym typeface="Avenir Heavy"/>
              </a:rPr>
              <a:t>do batch labels and cluster labels agree with one another?</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Biological significance</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Methods to assess performance of batch correction</a:t>
            </a:r>
          </a:p>
        </p:txBody>
      </p:sp>
    </p:spTree>
    <p:extLst>
      <p:ext uri="{BB962C8B-B14F-4D97-AF65-F5344CB8AC3E}">
        <p14:creationId xmlns:p14="http://schemas.microsoft.com/office/powerpoint/2010/main" val="344566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1488282" y="1452278"/>
            <a:ext cx="9215436" cy="4401201"/>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800" dirty="0">
                <a:latin typeface="Avenir Book" charset="0"/>
                <a:ea typeface="Avenir Book" charset="0"/>
                <a:cs typeface="Avenir Book" charset="0"/>
              </a:rPr>
              <a:t>At least one cell population is found shared in both datasets.</a:t>
            </a: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r>
              <a:rPr lang="en-US" sz="2800" dirty="0">
                <a:latin typeface="Avenir Book" charset="0"/>
                <a:ea typeface="Avenir Book" charset="0"/>
                <a:cs typeface="Avenir Book" charset="0"/>
                <a:sym typeface="Avenir Heavy"/>
              </a:rPr>
              <a:t>The batch effect and the biological differences do not overlap with one another (</a:t>
            </a:r>
            <a:r>
              <a:rPr lang="en-US" sz="2800" dirty="0" err="1">
                <a:latin typeface="Avenir Book" charset="0"/>
                <a:ea typeface="Avenir Book" charset="0"/>
                <a:cs typeface="Avenir Book" charset="0"/>
                <a:sym typeface="Avenir Heavy"/>
              </a:rPr>
              <a:t>ie</a:t>
            </a:r>
            <a:r>
              <a:rPr lang="en-US" sz="2800" dirty="0">
                <a:latin typeface="Avenir Book" charset="0"/>
                <a:ea typeface="Avenir Book" charset="0"/>
                <a:cs typeface="Avenir Book" charset="0"/>
                <a:sym typeface="Avenir Heavy"/>
              </a:rPr>
              <a:t> orthogonal).</a:t>
            </a: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r>
              <a:rPr lang="en-US" sz="2800" dirty="0">
                <a:latin typeface="Avenir Book" charset="0"/>
                <a:ea typeface="Avenir Book" charset="0"/>
                <a:cs typeface="Avenir Book" charset="0"/>
                <a:sym typeface="Avenir Heavy"/>
              </a:rPr>
              <a:t>The magnitude and variation of the biological effect you care about is greater than that of the batch effect.</a:t>
            </a: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Common assumptions during batch correction</a:t>
            </a:r>
          </a:p>
        </p:txBody>
      </p:sp>
    </p:spTree>
    <p:extLst>
      <p:ext uri="{BB962C8B-B14F-4D97-AF65-F5344CB8AC3E}">
        <p14:creationId xmlns:p14="http://schemas.microsoft.com/office/powerpoint/2010/main" val="965507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a:extLst>
              <a:ext uri="{FF2B5EF4-FFF2-40B4-BE49-F238E27FC236}">
                <a16:creationId xmlns:a16="http://schemas.microsoft.com/office/drawing/2014/main" id="{7D619624-55CA-76E6-8EE7-B3FAB44DF1E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Will batch correction remove biological differences in single cell transcriptomic data? (</a:t>
            </a:r>
            <a:r>
              <a:rPr lang="en-US" sz="3200" kern="0" dirty="0" err="1"/>
              <a:t>ChatGPT</a:t>
            </a:r>
            <a:r>
              <a:rPr lang="en-US" sz="3200" kern="0" dirty="0"/>
              <a:t> response)</a:t>
            </a:r>
          </a:p>
        </p:txBody>
      </p:sp>
      <p:sp>
        <p:nvSpPr>
          <p:cNvPr id="4" name="TextBox 3">
            <a:extLst>
              <a:ext uri="{FF2B5EF4-FFF2-40B4-BE49-F238E27FC236}">
                <a16:creationId xmlns:a16="http://schemas.microsoft.com/office/drawing/2014/main" id="{F80B74A7-8D14-991D-DBB2-E77909FF0458}"/>
              </a:ext>
            </a:extLst>
          </p:cNvPr>
          <p:cNvSpPr txBox="1"/>
          <p:nvPr/>
        </p:nvSpPr>
        <p:spPr>
          <a:xfrm>
            <a:off x="249382" y="1527520"/>
            <a:ext cx="11610109" cy="5078313"/>
          </a:xfrm>
          <a:prstGeom prst="rect">
            <a:avLst/>
          </a:prstGeom>
          <a:noFill/>
        </p:spPr>
        <p:txBody>
          <a:bodyPr wrap="square">
            <a:spAutoFit/>
          </a:bodyPr>
          <a:lstStyle/>
          <a:p>
            <a:r>
              <a:rPr lang="en-US" dirty="0">
                <a:latin typeface="Avenir Book" panose="02000503020000020003" pitchFamily="2" charset="0"/>
              </a:rPr>
              <a:t>Batch correction in single-cell transcriptomics is designed to remove technical variations that arise due to differences in the experimental procedures such as sample preparation, sequencing, and data analysis. The goal of batch correction is to reduce technical noise in the data and allow biological differences between cells to be better distinguished.</a:t>
            </a:r>
          </a:p>
          <a:p>
            <a:endParaRPr lang="en-US" dirty="0">
              <a:latin typeface="Avenir Book" panose="02000503020000020003" pitchFamily="2" charset="0"/>
            </a:endParaRPr>
          </a:p>
          <a:p>
            <a:r>
              <a:rPr lang="en-US" u="sng" dirty="0">
                <a:latin typeface="Avenir Book" panose="02000503020000020003" pitchFamily="2" charset="0"/>
              </a:rPr>
              <a:t>However, batch correction can potentially remove some biological differences in the data, particularly if the biological differences are correlated with the batch effect.</a:t>
            </a:r>
            <a:r>
              <a:rPr lang="en-US" dirty="0">
                <a:latin typeface="Avenir Book" panose="02000503020000020003" pitchFamily="2" charset="0"/>
              </a:rPr>
              <a:t> For example, if cells from different batches are isolated from different tissues or at different stages of development, then the batch correction algorithm may inadvertently adjust the expression levels of genes that are differentially expressed between these groups.</a:t>
            </a:r>
          </a:p>
          <a:p>
            <a:endParaRPr lang="en-US" dirty="0">
              <a:latin typeface="Avenir Book" panose="02000503020000020003" pitchFamily="2" charset="0"/>
            </a:endParaRPr>
          </a:p>
          <a:p>
            <a:r>
              <a:rPr lang="en-US" u="sng" dirty="0">
                <a:latin typeface="Avenir Book" panose="02000503020000020003" pitchFamily="2" charset="0"/>
              </a:rPr>
              <a:t>Therefore, it is important to carefully evaluate the results of batch correction and to consider the biological context of the data.</a:t>
            </a:r>
            <a:r>
              <a:rPr lang="en-US" dirty="0">
                <a:latin typeface="Avenir Book" panose="02000503020000020003" pitchFamily="2" charset="0"/>
              </a:rPr>
              <a:t> One approach is to compare the results of batch-corrected data with uncorrected data and to ensure that the biological differences identified in the uncorrected data are still present after batch correction. It is also important to choose an appropriate batch correction method that is suitable for the specific experimental design and to use quality control metrics to ensure that the batch correction has not removed important biological information.</a:t>
            </a:r>
          </a:p>
          <a:p>
            <a:br>
              <a:rPr lang="en-US" dirty="0">
                <a:latin typeface="Avenir Book" panose="02000503020000020003" pitchFamily="2" charset="0"/>
              </a:rPr>
            </a:br>
            <a:endParaRPr lang="en-US" dirty="0">
              <a:latin typeface="Avenir Book" panose="02000503020000020003" pitchFamily="2" charset="0"/>
            </a:endParaRPr>
          </a:p>
        </p:txBody>
      </p:sp>
    </p:spTree>
    <p:extLst>
      <p:ext uri="{BB962C8B-B14F-4D97-AF65-F5344CB8AC3E}">
        <p14:creationId xmlns:p14="http://schemas.microsoft.com/office/powerpoint/2010/main" val="3527049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a:extLst>
              <a:ext uri="{FF2B5EF4-FFF2-40B4-BE49-F238E27FC236}">
                <a16:creationId xmlns:a16="http://schemas.microsoft.com/office/drawing/2014/main" id="{232ADE02-2C6C-FA73-9DF6-71C704FEC1C5}"/>
              </a:ext>
            </a:extLst>
          </p:cNvPr>
          <p:cNvSpPr txBox="1"/>
          <p:nvPr/>
        </p:nvSpPr>
        <p:spPr>
          <a:xfrm>
            <a:off x="618978" y="1164053"/>
            <a:ext cx="11573021" cy="4154980"/>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buSzPct val="100000"/>
              <a:defRPr sz="2300"/>
            </a:pPr>
            <a:r>
              <a:rPr lang="en-US" sz="2400" dirty="0" err="1">
                <a:latin typeface="Avenir Book" charset="0"/>
                <a:ea typeface="Avenir Book" charset="0"/>
                <a:cs typeface="Avenir Book" charset="0"/>
              </a:rPr>
              <a:t>Argelaguet</a:t>
            </a:r>
            <a:r>
              <a:rPr lang="en-US" sz="2400" dirty="0">
                <a:latin typeface="Avenir Book" charset="0"/>
                <a:ea typeface="Avenir Book" charset="0"/>
                <a:cs typeface="Avenir Book" charset="0"/>
              </a:rPr>
              <a:t>, Ricard, et al. "Computational principles and challenges in single-cell data integration." </a:t>
            </a:r>
            <a:r>
              <a:rPr lang="en-US" sz="2400" i="1" dirty="0">
                <a:latin typeface="Avenir Book" charset="0"/>
                <a:ea typeface="Avenir Book" charset="0"/>
                <a:cs typeface="Avenir Book" charset="0"/>
              </a:rPr>
              <a:t>Nature biotechnology </a:t>
            </a:r>
            <a:r>
              <a:rPr lang="en-US" sz="2400" dirty="0">
                <a:latin typeface="Avenir Book" charset="0"/>
                <a:ea typeface="Avenir Book" charset="0"/>
                <a:cs typeface="Avenir Book" charset="0"/>
              </a:rPr>
              <a:t> (2021).</a:t>
            </a:r>
          </a:p>
          <a:p>
            <a:pPr marL="685799" lvl="1" indent="-228599">
              <a:buSzPct val="100000"/>
              <a:buFontTx/>
              <a:buChar char="•"/>
              <a:defRPr sz="2300"/>
            </a:pPr>
            <a:r>
              <a:rPr lang="en-US" sz="2400" dirty="0">
                <a:latin typeface="Avenir Book" charset="0"/>
                <a:ea typeface="Avenir Book" charset="0"/>
                <a:cs typeface="Avenir Book" charset="0"/>
              </a:rPr>
              <a:t>Review</a:t>
            </a:r>
          </a:p>
          <a:p>
            <a:pPr marL="685799" lvl="1" indent="-228599">
              <a:buSzPct val="100000"/>
              <a:buFontTx/>
              <a:buChar char="•"/>
              <a:defRPr sz="2300"/>
            </a:pPr>
            <a:endParaRPr lang="en-US" sz="2400" dirty="0">
              <a:latin typeface="Avenir Book" charset="0"/>
              <a:ea typeface="Avenir Book" charset="0"/>
              <a:cs typeface="Avenir Book" charset="0"/>
            </a:endParaRPr>
          </a:p>
          <a:p>
            <a:pPr>
              <a:buSzPct val="100000"/>
              <a:defRPr sz="2300"/>
            </a:pPr>
            <a:r>
              <a:rPr lang="en-US" sz="2400" dirty="0" err="1">
                <a:latin typeface="Avenir Book" charset="0"/>
                <a:ea typeface="Avenir Book" charset="0"/>
                <a:cs typeface="Avenir Book" charset="0"/>
              </a:rPr>
              <a:t>Luecken</a:t>
            </a:r>
            <a:r>
              <a:rPr lang="en-US" sz="2400" dirty="0">
                <a:latin typeface="Avenir Book" charset="0"/>
                <a:ea typeface="Avenir Book" charset="0"/>
                <a:cs typeface="Avenir Book" charset="0"/>
              </a:rPr>
              <a:t>, Malte D., et al. "Benchmarking atlas-level data integration in single-cell genomics." </a:t>
            </a:r>
            <a:r>
              <a:rPr lang="en-US" sz="2400" i="1" dirty="0">
                <a:latin typeface="Avenir Book" charset="0"/>
                <a:ea typeface="Avenir Book" charset="0"/>
                <a:cs typeface="Avenir Book" charset="0"/>
              </a:rPr>
              <a:t>Nature methods </a:t>
            </a:r>
            <a:r>
              <a:rPr lang="en-US" sz="2400" dirty="0">
                <a:latin typeface="Avenir Book" charset="0"/>
                <a:ea typeface="Avenir Book" charset="0"/>
                <a:cs typeface="Avenir Book" charset="0"/>
              </a:rPr>
              <a:t>(2022).</a:t>
            </a:r>
          </a:p>
          <a:p>
            <a:pPr marL="685799" lvl="1" indent="-228599">
              <a:buSzPct val="100000"/>
              <a:buChar char="•"/>
              <a:defRPr sz="2300"/>
            </a:pPr>
            <a:r>
              <a:rPr lang="en-US" sz="2400" dirty="0">
                <a:latin typeface="Avenir Book" charset="0"/>
                <a:ea typeface="Avenir Book" charset="0"/>
                <a:cs typeface="Avenir Book" charset="0"/>
              </a:rPr>
              <a:t>Methods comparison</a:t>
            </a:r>
          </a:p>
          <a:p>
            <a:pPr marL="228599" indent="-228599">
              <a:buSzPct val="100000"/>
              <a:buChar char="•"/>
              <a:defRPr sz="2300"/>
            </a:pPr>
            <a:endParaRPr lang="en-US" sz="2400" dirty="0">
              <a:latin typeface="Avenir Book" charset="0"/>
              <a:ea typeface="Avenir Book" charset="0"/>
              <a:cs typeface="Avenir Book" charset="0"/>
              <a:sym typeface="Avenir Heavy"/>
            </a:endParaRPr>
          </a:p>
          <a:p>
            <a:pPr>
              <a:buSzPct val="100000"/>
              <a:defRPr sz="2300"/>
            </a:pPr>
            <a:r>
              <a:rPr lang="en-US" sz="2400" dirty="0">
                <a:latin typeface="Avenir Book" charset="0"/>
                <a:ea typeface="Avenir Book" charset="0"/>
                <a:cs typeface="Avenir Book" charset="0"/>
                <a:sym typeface="Avenir Heavy"/>
              </a:rPr>
              <a:t>Tran, </a:t>
            </a:r>
            <a:r>
              <a:rPr lang="en-US" sz="2400" dirty="0" err="1">
                <a:latin typeface="Avenir Book" charset="0"/>
                <a:ea typeface="Avenir Book" charset="0"/>
                <a:cs typeface="Avenir Book" charset="0"/>
                <a:sym typeface="Avenir Heavy"/>
              </a:rPr>
              <a:t>Hoa</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Thi</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Nhu</a:t>
            </a:r>
            <a:r>
              <a:rPr lang="en-US" sz="2400" dirty="0">
                <a:latin typeface="Avenir Book" charset="0"/>
                <a:ea typeface="Avenir Book" charset="0"/>
                <a:cs typeface="Avenir Book" charset="0"/>
                <a:sym typeface="Avenir Heavy"/>
              </a:rPr>
              <a:t>, et al. "A benchmark of batch-effect correction methods for single-cell RNA sequencing data." </a:t>
            </a:r>
            <a:r>
              <a:rPr lang="en-US" sz="2400" i="1" dirty="0">
                <a:latin typeface="Avenir Book" charset="0"/>
                <a:ea typeface="Avenir Book" charset="0"/>
                <a:cs typeface="Avenir Book" charset="0"/>
                <a:sym typeface="Avenir Heavy"/>
              </a:rPr>
              <a:t>Genome biology</a:t>
            </a:r>
            <a:r>
              <a:rPr lang="en-US" sz="2400" dirty="0">
                <a:latin typeface="Avenir Book" charset="0"/>
                <a:ea typeface="Avenir Book" charset="0"/>
                <a:cs typeface="Avenir Book" charset="0"/>
                <a:sym typeface="Avenir Heavy"/>
              </a:rPr>
              <a:t>  (2020).</a:t>
            </a:r>
          </a:p>
          <a:p>
            <a:pPr marL="685799" lvl="1" indent="-228599">
              <a:buSzPct val="100000"/>
              <a:buFontTx/>
              <a:buChar char="•"/>
              <a:defRPr sz="2300"/>
            </a:pPr>
            <a:r>
              <a:rPr lang="en-US" sz="2400" dirty="0">
                <a:latin typeface="Avenir Book" charset="0"/>
                <a:ea typeface="Avenir Book" charset="0"/>
                <a:cs typeface="Avenir Book" charset="0"/>
              </a:rPr>
              <a:t>Methods comparison</a:t>
            </a:r>
          </a:p>
        </p:txBody>
      </p:sp>
      <p:sp>
        <p:nvSpPr>
          <p:cNvPr id="3" name="scRNA-Seq from fresh cells">
            <a:extLst>
              <a:ext uri="{FF2B5EF4-FFF2-40B4-BE49-F238E27FC236}">
                <a16:creationId xmlns:a16="http://schemas.microsoft.com/office/drawing/2014/main" id="{A12FADFF-7ABC-F04D-F028-AAE1F386F97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data integration methods</a:t>
            </a:r>
          </a:p>
        </p:txBody>
      </p:sp>
    </p:spTree>
    <p:extLst>
      <p:ext uri="{BB962C8B-B14F-4D97-AF65-F5344CB8AC3E}">
        <p14:creationId xmlns:p14="http://schemas.microsoft.com/office/powerpoint/2010/main" val="317941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080713"/>
            <a:ext cx="6215647" cy="4410820"/>
          </a:xfrm>
          <a:prstGeom prst="rect">
            <a:avLst/>
          </a:prstGeom>
        </p:spPr>
      </p:pic>
      <p:sp>
        <p:nvSpPr>
          <p:cNvPr id="5" name="Title 1">
            <a:extLst>
              <a:ext uri="{FF2B5EF4-FFF2-40B4-BE49-F238E27FC236}">
                <a16:creationId xmlns:a16="http://schemas.microsoft.com/office/drawing/2014/main" id="{645474E0-3402-A841-A5A8-E7F9E380BDEF}"/>
              </a:ext>
            </a:extLst>
          </p:cNvPr>
          <p:cNvSpPr>
            <a:spLocks noGrp="1"/>
          </p:cNvSpPr>
          <p:nvPr>
            <p:ph type="title"/>
          </p:nvPr>
        </p:nvSpPr>
        <p:spPr>
          <a:xfrm>
            <a:off x="7844422" y="1787563"/>
            <a:ext cx="3885616" cy="2557463"/>
          </a:xfrm>
        </p:spPr>
        <p:txBody>
          <a:bodyPr>
            <a:noAutofit/>
          </a:bodyPr>
          <a:lstStyle/>
          <a:p>
            <a:pPr algn="l"/>
            <a:r>
              <a:rPr lang="en-US" sz="2400" dirty="0">
                <a:latin typeface="Avenir Book" charset="0"/>
                <a:ea typeface="Avenir Book" charset="0"/>
                <a:cs typeface="Avenir Book" charset="0"/>
              </a:rPr>
              <a:t>Cells are colored by cell type.</a:t>
            </a:r>
            <a:br>
              <a:rPr lang="en-US" sz="2400" dirty="0">
                <a:latin typeface="Avenir Book" charset="0"/>
                <a:ea typeface="Avenir Book" charset="0"/>
                <a:cs typeface="Avenir Book" charset="0"/>
              </a:rPr>
            </a:br>
            <a:br>
              <a:rPr lang="en-US" sz="2400" dirty="0">
                <a:latin typeface="Avenir Book" charset="0"/>
                <a:ea typeface="Avenir Book" charset="0"/>
                <a:cs typeface="Avenir Book" charset="0"/>
              </a:rPr>
            </a:br>
            <a:r>
              <a:rPr lang="en-US" sz="2400" dirty="0">
                <a:latin typeface="Avenir Book" charset="0"/>
                <a:ea typeface="Avenir Book" charset="0"/>
                <a:cs typeface="Avenir Book" charset="0"/>
              </a:rPr>
              <a:t>Symbols represent different batches.</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Distinguishing biological effects from technical, batch effects is a difficult problem</a:t>
            </a:r>
          </a:p>
        </p:txBody>
      </p:sp>
      <p:sp>
        <p:nvSpPr>
          <p:cNvPr id="3" name="Rectangle 2"/>
          <p:cNvSpPr/>
          <p:nvPr/>
        </p:nvSpPr>
        <p:spPr>
          <a:xfrm>
            <a:off x="2133599" y="5491533"/>
            <a:ext cx="7924801"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sz="2300"/>
            </a:pPr>
            <a:r>
              <a:rPr kumimoji="0" lang="en-US" sz="28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Correcting for batch effects allows us to combine datasets and boost biological signal, while reducing technical confounders</a:t>
            </a:r>
          </a:p>
        </p:txBody>
      </p:sp>
    </p:spTree>
    <p:extLst>
      <p:ext uri="{BB962C8B-B14F-4D97-AF65-F5344CB8AC3E}">
        <p14:creationId xmlns:p14="http://schemas.microsoft.com/office/powerpoint/2010/main" val="41432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design</a:t>
            </a:r>
          </a:p>
        </p:txBody>
      </p:sp>
      <p:sp>
        <p:nvSpPr>
          <p:cNvPr id="9" name="Rectangle 8">
            <a:extLst>
              <a:ext uri="{FF2B5EF4-FFF2-40B4-BE49-F238E27FC236}">
                <a16:creationId xmlns:a16="http://schemas.microsoft.com/office/drawing/2014/main" id="{7C060F16-5F03-0441-89F5-A96A10335405}"/>
              </a:ext>
            </a:extLst>
          </p:cNvPr>
          <p:cNvSpPr/>
          <p:nvPr/>
        </p:nvSpPr>
        <p:spPr>
          <a:xfrm>
            <a:off x="4267200" y="6581001"/>
            <a:ext cx="7924801"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https://</a:t>
            </a:r>
            <a:r>
              <a:rPr kumimoji="0" lang="en-US" sz="1400" b="0" i="0" u="none" strike="noStrike" kern="1200" cap="none" spc="0" normalizeH="0" baseline="0" noProof="0" dirty="0" err="1">
                <a:ln>
                  <a:noFill/>
                </a:ln>
                <a:solidFill>
                  <a:prstClr val="black"/>
                </a:solidFill>
                <a:effectLst/>
                <a:uLnTx/>
                <a:uFillTx/>
                <a:latin typeface="Avenir Book" charset="0"/>
                <a:ea typeface="Avenir Book" charset="0"/>
                <a:cs typeface="Avenir Book" charset="0"/>
              </a:rPr>
              <a:t>scrnaseq-course.cog.sanger.ac.uk</a:t>
            </a: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/website/ideal-scrnaseq-pipeline-as-of-oct-2017.html</a:t>
            </a:r>
          </a:p>
        </p:txBody>
      </p:sp>
      <p:sp>
        <p:nvSpPr>
          <p:cNvPr id="5" name="Rectangle 4">
            <a:extLst>
              <a:ext uri="{FF2B5EF4-FFF2-40B4-BE49-F238E27FC236}">
                <a16:creationId xmlns:a16="http://schemas.microsoft.com/office/drawing/2014/main" id="{8DF1AD58-2BD1-DD92-2A65-AF7FC87F73CD}"/>
              </a:ext>
            </a:extLst>
          </p:cNvPr>
          <p:cNvSpPr/>
          <p:nvPr/>
        </p:nvSpPr>
        <p:spPr>
          <a:xfrm>
            <a:off x="1037063" y="1703692"/>
            <a:ext cx="2542477" cy="155495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2" name="Rectangle 11">
            <a:extLst>
              <a:ext uri="{FF2B5EF4-FFF2-40B4-BE49-F238E27FC236}">
                <a16:creationId xmlns:a16="http://schemas.microsoft.com/office/drawing/2014/main" id="{B5633AA9-D6F7-A5BB-0ACB-E31D0218F2B7}"/>
              </a:ext>
            </a:extLst>
          </p:cNvPr>
          <p:cNvSpPr/>
          <p:nvPr/>
        </p:nvSpPr>
        <p:spPr>
          <a:xfrm>
            <a:off x="1008510" y="3381634"/>
            <a:ext cx="2542477" cy="1554957"/>
          </a:xfrm>
          <a:prstGeom prst="rect">
            <a:avLst/>
          </a:prstGeom>
          <a:noFill/>
          <a:ln w="57150">
            <a:solidFill>
              <a:srgbClr val="0013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E04BDD14-79C6-AF0A-1B6D-2BA1067C0667}"/>
              </a:ext>
            </a:extLst>
          </p:cNvPr>
          <p:cNvSpPr/>
          <p:nvPr/>
        </p:nvSpPr>
        <p:spPr>
          <a:xfrm>
            <a:off x="1037063" y="5089919"/>
            <a:ext cx="2542477" cy="1554957"/>
          </a:xfrm>
          <a:prstGeom prst="rect">
            <a:avLst/>
          </a:prstGeom>
          <a:noFill/>
          <a:ln w="57150">
            <a:solidFill>
              <a:srgbClr val="2AA0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4" name="TextBox 13">
            <a:extLst>
              <a:ext uri="{FF2B5EF4-FFF2-40B4-BE49-F238E27FC236}">
                <a16:creationId xmlns:a16="http://schemas.microsoft.com/office/drawing/2014/main" id="{9860CF4D-C9C5-5508-8F4E-EA79BD93BAFD}"/>
              </a:ext>
            </a:extLst>
          </p:cNvPr>
          <p:cNvSpPr txBox="1"/>
          <p:nvPr/>
        </p:nvSpPr>
        <p:spPr>
          <a:xfrm>
            <a:off x="1037063" y="1132715"/>
            <a:ext cx="2608406" cy="369332"/>
          </a:xfrm>
          <a:prstGeom prst="rect">
            <a:avLst/>
          </a:prstGeom>
          <a:noFill/>
        </p:spPr>
        <p:txBody>
          <a:bodyPr wrap="none" rtlCol="0">
            <a:spAutoFit/>
          </a:bodyPr>
          <a:lstStyle/>
          <a:p>
            <a:r>
              <a:rPr lang="en-US" dirty="0"/>
              <a:t>Completely confounded</a:t>
            </a:r>
          </a:p>
        </p:txBody>
      </p:sp>
      <p:sp>
        <p:nvSpPr>
          <p:cNvPr id="15" name="TextBox 14">
            <a:extLst>
              <a:ext uri="{FF2B5EF4-FFF2-40B4-BE49-F238E27FC236}">
                <a16:creationId xmlns:a16="http://schemas.microsoft.com/office/drawing/2014/main" id="{5FEFAE86-21F0-AF13-F08A-272A7E55F8B9}"/>
              </a:ext>
            </a:extLst>
          </p:cNvPr>
          <p:cNvSpPr txBox="1"/>
          <p:nvPr/>
        </p:nvSpPr>
        <p:spPr>
          <a:xfrm>
            <a:off x="8477762" y="1579508"/>
            <a:ext cx="1685077" cy="369332"/>
          </a:xfrm>
          <a:prstGeom prst="rect">
            <a:avLst/>
          </a:prstGeom>
          <a:noFill/>
        </p:spPr>
        <p:txBody>
          <a:bodyPr wrap="none" rtlCol="0">
            <a:spAutoFit/>
          </a:bodyPr>
          <a:lstStyle/>
          <a:p>
            <a:r>
              <a:rPr lang="en-US" dirty="0"/>
              <a:t>Unconfounded</a:t>
            </a:r>
          </a:p>
        </p:txBody>
      </p:sp>
      <p:sp>
        <p:nvSpPr>
          <p:cNvPr id="16" name="TextBox 15">
            <a:extLst>
              <a:ext uri="{FF2B5EF4-FFF2-40B4-BE49-F238E27FC236}">
                <a16:creationId xmlns:a16="http://schemas.microsoft.com/office/drawing/2014/main" id="{CEDE8749-3D1C-997B-AA50-5B1B3B5AECF0}"/>
              </a:ext>
            </a:extLst>
          </p:cNvPr>
          <p:cNvSpPr txBox="1"/>
          <p:nvPr/>
        </p:nvSpPr>
        <p:spPr>
          <a:xfrm>
            <a:off x="3579540" y="2265070"/>
            <a:ext cx="2582758" cy="369332"/>
          </a:xfrm>
          <a:prstGeom prst="rect">
            <a:avLst/>
          </a:prstGeom>
          <a:noFill/>
        </p:spPr>
        <p:txBody>
          <a:bodyPr wrap="none" rtlCol="0">
            <a:spAutoFit/>
          </a:bodyPr>
          <a:lstStyle/>
          <a:p>
            <a:r>
              <a:rPr lang="en-US" b="1" dirty="0">
                <a:solidFill>
                  <a:srgbClr val="DE001B"/>
                </a:solidFill>
              </a:rPr>
              <a:t>Biological condition 1</a:t>
            </a:r>
          </a:p>
        </p:txBody>
      </p:sp>
      <p:sp>
        <p:nvSpPr>
          <p:cNvPr id="17" name="TextBox 16">
            <a:extLst>
              <a:ext uri="{FF2B5EF4-FFF2-40B4-BE49-F238E27FC236}">
                <a16:creationId xmlns:a16="http://schemas.microsoft.com/office/drawing/2014/main" id="{173861A2-8A65-C489-C2F9-CE40F558CDCC}"/>
              </a:ext>
            </a:extLst>
          </p:cNvPr>
          <p:cNvSpPr txBox="1"/>
          <p:nvPr/>
        </p:nvSpPr>
        <p:spPr>
          <a:xfrm>
            <a:off x="3579540" y="3932629"/>
            <a:ext cx="2582758" cy="369332"/>
          </a:xfrm>
          <a:prstGeom prst="rect">
            <a:avLst/>
          </a:prstGeom>
          <a:noFill/>
        </p:spPr>
        <p:txBody>
          <a:bodyPr wrap="none" rtlCol="0">
            <a:spAutoFit/>
          </a:bodyPr>
          <a:lstStyle/>
          <a:p>
            <a:r>
              <a:rPr lang="en-US" b="1" dirty="0">
                <a:solidFill>
                  <a:srgbClr val="00137F"/>
                </a:solidFill>
              </a:rPr>
              <a:t>Biological condition 2</a:t>
            </a:r>
          </a:p>
        </p:txBody>
      </p:sp>
      <p:sp>
        <p:nvSpPr>
          <p:cNvPr id="18" name="TextBox 17">
            <a:extLst>
              <a:ext uri="{FF2B5EF4-FFF2-40B4-BE49-F238E27FC236}">
                <a16:creationId xmlns:a16="http://schemas.microsoft.com/office/drawing/2014/main" id="{9CAE8C74-5C9F-F90F-DE57-E65386D7A433}"/>
              </a:ext>
            </a:extLst>
          </p:cNvPr>
          <p:cNvSpPr txBox="1"/>
          <p:nvPr/>
        </p:nvSpPr>
        <p:spPr>
          <a:xfrm>
            <a:off x="3645469" y="5780911"/>
            <a:ext cx="2582758" cy="369332"/>
          </a:xfrm>
          <a:prstGeom prst="rect">
            <a:avLst/>
          </a:prstGeom>
          <a:noFill/>
        </p:spPr>
        <p:txBody>
          <a:bodyPr wrap="none" rtlCol="0">
            <a:spAutoFit/>
          </a:bodyPr>
          <a:lstStyle/>
          <a:p>
            <a:r>
              <a:rPr lang="en-US" b="1" dirty="0">
                <a:solidFill>
                  <a:srgbClr val="009900"/>
                </a:solidFill>
              </a:rPr>
              <a:t>Biological condition 3</a:t>
            </a:r>
          </a:p>
        </p:txBody>
      </p:sp>
      <p:pic>
        <p:nvPicPr>
          <p:cNvPr id="1030" name="Picture 6" descr="Chromium Next GEM Single Cell 3' v3.1: Reagent &amp; Workflow Updates">
            <a:extLst>
              <a:ext uri="{FF2B5EF4-FFF2-40B4-BE49-F238E27FC236}">
                <a16:creationId xmlns:a16="http://schemas.microsoft.com/office/drawing/2014/main" id="{70E034CD-73AA-01A2-4FAF-F799107D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573" y="176417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ium Next GEM Single Cell 3' v3.1: Reagent &amp; Workflow Updates">
            <a:extLst>
              <a:ext uri="{FF2B5EF4-FFF2-40B4-BE49-F238E27FC236}">
                <a16:creationId xmlns:a16="http://schemas.microsoft.com/office/drawing/2014/main" id="{742E69F3-3506-0884-00ED-000D155D8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90" y="3429000"/>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hromium Next GEM Single Cell 3' v3.1: Reagent &amp; Workflow Updates">
            <a:extLst>
              <a:ext uri="{FF2B5EF4-FFF2-40B4-BE49-F238E27FC236}">
                <a16:creationId xmlns:a16="http://schemas.microsoft.com/office/drawing/2014/main" id="{D79E5F85-9F13-A51F-52D1-D63BECEF6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03" y="513105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hromium Next GEM Single Cell 3' v3.1: Reagent &amp; Workflow Updates">
            <a:extLst>
              <a:ext uri="{FF2B5EF4-FFF2-40B4-BE49-F238E27FC236}">
                <a16:creationId xmlns:a16="http://schemas.microsoft.com/office/drawing/2014/main" id="{321CAFEB-B94B-25BF-F63C-F2C578EBB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918" y="2450838"/>
            <a:ext cx="4510505" cy="2963581"/>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273AEA10-645A-23E1-C129-347DD5843AC8}"/>
              </a:ext>
            </a:extLst>
          </p:cNvPr>
          <p:cNvSpPr/>
          <p:nvPr/>
        </p:nvSpPr>
        <p:spPr>
          <a:xfrm>
            <a:off x="7834184" y="4252534"/>
            <a:ext cx="403655" cy="352418"/>
          </a:xfrm>
          <a:prstGeom prst="ellipse">
            <a:avLst/>
          </a:prstGeom>
          <a:solidFill>
            <a:srgbClr val="DE00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C68A9-5497-71E1-9D4A-6617099352BF}"/>
              </a:ext>
            </a:extLst>
          </p:cNvPr>
          <p:cNvSpPr/>
          <p:nvPr/>
        </p:nvSpPr>
        <p:spPr>
          <a:xfrm>
            <a:off x="8246077" y="4252534"/>
            <a:ext cx="403655" cy="352418"/>
          </a:xfrm>
          <a:prstGeom prst="ellipse">
            <a:avLst/>
          </a:prstGeom>
          <a:solidFill>
            <a:srgbClr val="001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137F"/>
              </a:solidFill>
            </a:endParaRPr>
          </a:p>
        </p:txBody>
      </p:sp>
      <p:sp>
        <p:nvSpPr>
          <p:cNvPr id="24" name="Oval 23">
            <a:extLst>
              <a:ext uri="{FF2B5EF4-FFF2-40B4-BE49-F238E27FC236}">
                <a16:creationId xmlns:a16="http://schemas.microsoft.com/office/drawing/2014/main" id="{89BE95BA-5F91-B69C-8682-DF43A2AC2D59}"/>
              </a:ext>
            </a:extLst>
          </p:cNvPr>
          <p:cNvSpPr/>
          <p:nvPr/>
        </p:nvSpPr>
        <p:spPr>
          <a:xfrm>
            <a:off x="8649732" y="4252534"/>
            <a:ext cx="403655" cy="352418"/>
          </a:xfrm>
          <a:prstGeom prst="ellipse">
            <a:avLst/>
          </a:prstGeom>
          <a:solidFill>
            <a:srgbClr val="00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367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p:cNvSpPr txBox="1"/>
          <p:nvPr/>
        </p:nvSpPr>
        <p:spPr>
          <a:xfrm>
            <a:off x="336470" y="1314922"/>
            <a:ext cx="6746231" cy="276466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marR="0" lvl="0"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Differences in how samples are sequenced</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depth and saturation</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instrument</a:t>
            </a:r>
          </a:p>
          <a:p>
            <a:pPr marL="228599"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Differences in how samples were collected</a:t>
            </a:r>
          </a:p>
          <a:p>
            <a:pPr marL="685799" lvl="1" indent="-228599" eaLnBrk="1" fontAlgn="auto" hangingPunct="1">
              <a:lnSpc>
                <a:spcPct val="125000"/>
              </a:lnSpc>
              <a:spcBef>
                <a:spcPts val="0"/>
              </a:spcBef>
              <a:spcAft>
                <a:spcPts val="0"/>
              </a:spcAft>
              <a:buSzPct val="100000"/>
              <a:buFontTx/>
              <a:buChar char="•"/>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Site and time of collection</a:t>
            </a:r>
          </a:p>
          <a:p>
            <a:pPr marL="685799" lvl="1"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Experimental protocol used (i.e. tissue dissociation)</a:t>
            </a:r>
          </a:p>
          <a:p>
            <a:pPr marL="1142999" lvl="2" indent="-228599" eaLnBrk="1" fontAlgn="auto" hangingPunct="1">
              <a:lnSpc>
                <a:spcPct val="125000"/>
              </a:lnSpc>
              <a:spcBef>
                <a:spcPts val="0"/>
              </a:spcBef>
              <a:spcAft>
                <a:spcPts val="0"/>
              </a:spcAft>
              <a:buSzPct val="100000"/>
              <a:buFontTx/>
              <a:buChar char="•"/>
              <a:defRPr sz="2300"/>
            </a:pPr>
            <a:endPar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p:txBody>
      </p:sp>
      <p:grpSp>
        <p:nvGrpSpPr>
          <p:cNvPr id="4" name="Group"/>
          <p:cNvGrpSpPr>
            <a:grpSpLocks noChangeAspect="1"/>
          </p:cNvGrpSpPr>
          <p:nvPr/>
        </p:nvGrpSpPr>
        <p:grpSpPr>
          <a:xfrm>
            <a:off x="7708944" y="1028129"/>
            <a:ext cx="3808295" cy="5532930"/>
            <a:chOff x="0" y="0"/>
            <a:chExt cx="2857546" cy="4109323"/>
          </a:xfrm>
        </p:grpSpPr>
        <p:pic>
          <p:nvPicPr>
            <p:cNvPr id="5" name="Image" descr="Image"/>
            <p:cNvPicPr>
              <a:picLocks noChangeAspect="1"/>
            </p:cNvPicPr>
            <p:nvPr/>
          </p:nvPicPr>
          <p:blipFill>
            <a:blip r:embed="rId2"/>
            <a:srcRect t="9926" b="9926"/>
            <a:stretch>
              <a:fillRect/>
            </a:stretch>
          </p:blipFill>
          <p:spPr>
            <a:xfrm>
              <a:off x="0" y="1555534"/>
              <a:ext cx="2234994" cy="1531585"/>
            </a:xfrm>
            <a:prstGeom prst="rect">
              <a:avLst/>
            </a:prstGeom>
            <a:ln w="12700" cap="flat">
              <a:noFill/>
              <a:miter lim="400000"/>
            </a:ln>
            <a:effectLst/>
          </p:spPr>
        </p:pic>
        <p:sp>
          <p:nvSpPr>
            <p:cNvPr id="6" name="~ 500M reads total"/>
            <p:cNvSpPr txBox="1"/>
            <p:nvPr/>
          </p:nvSpPr>
          <p:spPr>
            <a:xfrm>
              <a:off x="611149" y="3045196"/>
              <a:ext cx="1368963" cy="2937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500M reads total</a:t>
              </a:r>
            </a:p>
          </p:txBody>
        </p:sp>
        <p:sp>
          <p:nvSpPr>
            <p:cNvPr id="7" name="Nextseq"/>
            <p:cNvSpPr txBox="1"/>
            <p:nvPr/>
          </p:nvSpPr>
          <p:spPr>
            <a:xfrm>
              <a:off x="2174668" y="1940312"/>
              <a:ext cx="682878" cy="330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Nextseq</a:t>
              </a:r>
            </a:p>
          </p:txBody>
        </p:sp>
        <p:pic>
          <p:nvPicPr>
            <p:cNvPr id="8" name="Image" descr="Image"/>
            <p:cNvPicPr>
              <a:picLocks noChangeAspect="1"/>
            </p:cNvPicPr>
            <p:nvPr/>
          </p:nvPicPr>
          <p:blipFill>
            <a:blip r:embed="rId3"/>
            <a:stretch>
              <a:fillRect/>
            </a:stretch>
          </p:blipFill>
          <p:spPr>
            <a:xfrm>
              <a:off x="242713" y="0"/>
              <a:ext cx="2104675" cy="1239664"/>
            </a:xfrm>
            <a:prstGeom prst="rect">
              <a:avLst/>
            </a:prstGeom>
            <a:ln w="12700" cap="flat">
              <a:noFill/>
              <a:miter lim="400000"/>
            </a:ln>
            <a:effectLst/>
          </p:spPr>
        </p:pic>
        <p:sp>
          <p:nvSpPr>
            <p:cNvPr id="9" name="Miseq"/>
            <p:cNvSpPr txBox="1"/>
            <p:nvPr/>
          </p:nvSpPr>
          <p:spPr>
            <a:xfrm>
              <a:off x="2263060" y="347992"/>
              <a:ext cx="532196" cy="330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Miseq</a:t>
              </a:r>
            </a:p>
          </p:txBody>
        </p:sp>
        <p:sp>
          <p:nvSpPr>
            <p:cNvPr id="10" name="~ 20M reads total"/>
            <p:cNvSpPr txBox="1"/>
            <p:nvPr/>
          </p:nvSpPr>
          <p:spPr>
            <a:xfrm>
              <a:off x="632333" y="1269887"/>
              <a:ext cx="1284004" cy="2937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20M reads total</a:t>
              </a:r>
            </a:p>
          </p:txBody>
        </p:sp>
        <p:sp>
          <p:nvSpPr>
            <p:cNvPr id="11" name="HiSeq 4000"/>
            <p:cNvSpPr txBox="1"/>
            <p:nvPr/>
          </p:nvSpPr>
          <p:spPr>
            <a:xfrm>
              <a:off x="835512" y="3411926"/>
              <a:ext cx="907299" cy="330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HiSeq 4000</a:t>
              </a:r>
            </a:p>
          </p:txBody>
        </p:sp>
        <p:sp>
          <p:nvSpPr>
            <p:cNvPr id="12" name="4 billion reads"/>
            <p:cNvSpPr txBox="1"/>
            <p:nvPr/>
          </p:nvSpPr>
          <p:spPr>
            <a:xfrm>
              <a:off x="832832" y="3815590"/>
              <a:ext cx="1035539" cy="2937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4 billion reads</a:t>
              </a:r>
            </a:p>
          </p:txBody>
        </p:sp>
      </p:grpSp>
      <p:sp>
        <p:nvSpPr>
          <p:cNvPr id="13"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variation</a:t>
            </a:r>
          </a:p>
        </p:txBody>
      </p:sp>
      <p:pic>
        <p:nvPicPr>
          <p:cNvPr id="2050" name="Picture 2" descr="Practical Considerations for Complex Tissue Dissociation for Single-Cell  Transcriptomics | SpringerLink">
            <a:extLst>
              <a:ext uri="{FF2B5EF4-FFF2-40B4-BE49-F238E27FC236}">
                <a16:creationId xmlns:a16="http://schemas.microsoft.com/office/drawing/2014/main" id="{5567F994-802D-E8F3-B919-0B45C228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61" y="4153640"/>
            <a:ext cx="5547144" cy="195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26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827249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222762</TotalTime>
  <Words>3305</Words>
  <Application>Microsoft Macintosh PowerPoint</Application>
  <PresentationFormat>Widescreen</PresentationFormat>
  <Paragraphs>323</Paragraphs>
  <Slides>59</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59</vt:i4>
      </vt:variant>
    </vt:vector>
  </HeadingPairs>
  <TitlesOfParts>
    <vt:vector size="71" baseType="lpstr">
      <vt:lpstr>Arial</vt:lpstr>
      <vt:lpstr>Avenir</vt:lpstr>
      <vt:lpstr>Avenir Black</vt:lpstr>
      <vt:lpstr>Avenir Book</vt:lpstr>
      <vt:lpstr>Calibri</vt:lpstr>
      <vt:lpstr>Calibri Light</vt:lpstr>
      <vt:lpstr>Comfortaa</vt:lpstr>
      <vt:lpstr>Helvetica Light</vt:lpstr>
      <vt:lpstr>Roboto</vt:lpstr>
      <vt:lpstr>Times New Roman</vt:lpstr>
      <vt:lpstr>Office Theme</vt:lpstr>
      <vt:lpstr>1_Office Theme</vt:lpstr>
      <vt:lpstr>Computational and Experimental Design  Single Cell Analysis Program (SCAP) Workshop</vt:lpstr>
      <vt:lpstr>PowerPoint Presentation</vt:lpstr>
      <vt:lpstr>PowerPoint Presentation</vt:lpstr>
      <vt:lpstr>PowerPoint Presentation</vt:lpstr>
      <vt:lpstr>PowerPoint Presentation</vt:lpstr>
      <vt:lpstr>Cells are colored by cell type.  Symbols represent different batches.</vt:lpstr>
      <vt:lpstr>PowerPoint Presentation</vt:lpstr>
      <vt:lpstr>PowerPoint Presentation</vt:lpstr>
      <vt:lpstr>PowerPoint Presentation</vt:lpstr>
      <vt:lpstr>PowerPoint Presentation</vt:lpstr>
      <vt:lpstr>PowerPoint Presentation</vt:lpstr>
      <vt:lpstr>Choosing a batch correction tool depends on your data and your questions</vt:lpstr>
      <vt:lpstr>PowerPoint Presentation</vt:lpstr>
      <vt:lpstr>Nearest neighbor graph-based batch correction</vt:lpstr>
      <vt:lpstr>PowerPoint Presentation</vt:lpstr>
      <vt:lpstr>PowerPoint Presentation</vt:lpstr>
      <vt:lpstr>PowerPoint Presentation</vt:lpstr>
      <vt:lpstr>Variational autoencoders: scVI, SCANVI, scGen, …</vt:lpstr>
      <vt:lpstr>PowerPoint Presentation</vt:lpstr>
      <vt:lpstr>Batch correction examples</vt:lpstr>
      <vt:lpstr>Example dataset for batch correction </vt:lpstr>
      <vt:lpstr>Example dataset for batch correction </vt:lpstr>
      <vt:lpstr>Seurat analysis with no integration</vt:lpstr>
      <vt:lpstr>Seurat integration with canonical correlation analysis</vt:lpstr>
      <vt:lpstr>Seurat integration with canonical correlation analysis</vt:lpstr>
      <vt:lpstr>Data integration with SCVI</vt:lpstr>
      <vt:lpstr>Data integration with SCVI</vt:lpstr>
      <vt:lpstr>Can we integrate data across measurement types?</vt:lpstr>
      <vt:lpstr>PowerPoint Presentation</vt:lpstr>
      <vt:lpstr>What other types of data integrations are there?</vt:lpstr>
      <vt:lpstr>PowerPoint Presentation</vt:lpstr>
      <vt:lpstr>PowerPoint Presentation</vt:lpstr>
      <vt:lpstr>PowerPoint Presentation</vt:lpstr>
      <vt:lpstr>PowerPoint Presentation</vt:lpstr>
      <vt:lpstr>PowerPoint Presentation</vt:lpstr>
      <vt:lpstr>PowerPoint Presentation</vt:lpstr>
      <vt:lpstr>Benchmark example </vt:lpstr>
      <vt:lpstr>Benchmark example </vt:lpstr>
      <vt:lpstr>Why do large cohort studies?</vt:lpstr>
      <vt:lpstr>Examples of problems posed by large cohort studies</vt:lpstr>
      <vt:lpstr>What is data integration?</vt:lpstr>
      <vt:lpstr>PowerPoint Presentation</vt:lpstr>
      <vt:lpstr>Architecture Surgery: scArches</vt:lpstr>
      <vt:lpstr>VAEs: scVI, SCANVI, scGen,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orr</dc:creator>
  <cp:lastModifiedBy>Adam Rubin</cp:lastModifiedBy>
  <cp:revision>2916</cp:revision>
  <cp:lastPrinted>2018-01-26T19:04:27Z</cp:lastPrinted>
  <dcterms:created xsi:type="dcterms:W3CDTF">2010-07-09T16:14:01Z</dcterms:created>
  <dcterms:modified xsi:type="dcterms:W3CDTF">2024-09-09T23:52:52Z</dcterms:modified>
</cp:coreProperties>
</file>